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103" d="100"/>
          <a:sy n="103" d="100"/>
        </p:scale>
        <p:origin x="81" y="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12/3/2023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12/3/2023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C2BFA-EAB5-4B8A-9EEC-C41084F0A2D5}"/>
              </a:ext>
            </a:extLst>
          </p:cNvPr>
          <p:cNvSpPr>
            <a:spLocks noGrp="1"/>
          </p:cNvSpPr>
          <p:nvPr>
            <p:ph type="ctrTitle"/>
          </p:nvPr>
        </p:nvSpPr>
        <p:spPr>
          <a:xfrm rot="10800000" flipV="1">
            <a:off x="1876419" y="2038864"/>
            <a:ext cx="8791575" cy="1075039"/>
          </a:xfrm>
        </p:spPr>
        <p:txBody>
          <a:bodyPr>
            <a:normAutofit/>
          </a:bodyPr>
          <a:lstStyle/>
          <a:p>
            <a:pPr marL="498475" marR="3810" indent="-6350">
              <a:lnSpc>
                <a:spcPct val="111000"/>
              </a:lnSpc>
              <a:spcAft>
                <a:spcPts val="760"/>
              </a:spcAft>
            </a:pPr>
            <a:r>
              <a:rPr lang="en-IN" sz="1800" b="1" dirty="0">
                <a:solidFill>
                  <a:srgbClr val="000000"/>
                </a:solidFill>
                <a:effectLst/>
                <a:latin typeface="Arial" panose="020B0604020202020204" pitchFamily="34" charset="0"/>
                <a:ea typeface="Arial" panose="020B0604020202020204" pitchFamily="34" charset="0"/>
              </a:rPr>
              <a:t>Report on the Activities Involved and Observations Made During the Induction Programme </a:t>
            </a:r>
            <a:br>
              <a:rPr lang="en-IN" sz="1800" dirty="0">
                <a:solidFill>
                  <a:srgbClr val="000000"/>
                </a:solidFill>
                <a:effectLst/>
                <a:latin typeface="Arial" panose="020B0604020202020204" pitchFamily="34" charset="0"/>
                <a:ea typeface="Arial" panose="020B0604020202020204" pitchFamily="34" charset="0"/>
              </a:rPr>
            </a:br>
            <a:r>
              <a:rPr lang="en-IN" sz="1800" dirty="0">
                <a:solidFill>
                  <a:srgbClr val="000000"/>
                </a:solidFill>
                <a:effectLst/>
                <a:latin typeface="Arial" panose="020B0604020202020204" pitchFamily="34" charset="0"/>
                <a:ea typeface="Arial" panose="020B0604020202020204" pitchFamily="34" charset="0"/>
              </a:rPr>
              <a:t> </a:t>
            </a:r>
            <a:endParaRPr lang="en-IN" dirty="0"/>
          </a:p>
        </p:txBody>
      </p:sp>
      <p:sp>
        <p:nvSpPr>
          <p:cNvPr id="3" name="Subtitle 2">
            <a:extLst>
              <a:ext uri="{FF2B5EF4-FFF2-40B4-BE49-F238E27FC236}">
                <a16:creationId xmlns:a16="http://schemas.microsoft.com/office/drawing/2014/main" id="{B0272E2F-D76A-4CA4-9DEF-7DDDFB9ECC2B}"/>
              </a:ext>
            </a:extLst>
          </p:cNvPr>
          <p:cNvSpPr>
            <a:spLocks noGrp="1"/>
          </p:cNvSpPr>
          <p:nvPr>
            <p:ph type="subTitle" idx="1"/>
          </p:nvPr>
        </p:nvSpPr>
        <p:spPr>
          <a:xfrm>
            <a:off x="1876424" y="3113904"/>
            <a:ext cx="8791575" cy="2143896"/>
          </a:xfrm>
        </p:spPr>
        <p:txBody>
          <a:bodyPr>
            <a:noAutofit/>
          </a:bodyPr>
          <a:lstStyle/>
          <a:p>
            <a:pPr marL="498475" indent="-6350">
              <a:lnSpc>
                <a:spcPct val="150000"/>
              </a:lnSpc>
              <a:spcAft>
                <a:spcPts val="25"/>
              </a:spcAft>
            </a:pPr>
            <a:r>
              <a:rPr lang="en-US" sz="1100" b="1" dirty="0">
                <a:solidFill>
                  <a:srgbClr val="000000"/>
                </a:solidFill>
                <a:effectLst/>
                <a:latin typeface="Arial" panose="020B0604020202020204" pitchFamily="34" charset="0"/>
                <a:ea typeface="Arial" panose="020B0604020202020204" pitchFamily="34" charset="0"/>
              </a:rPr>
              <a:t>Course Title: Introduction to Engineering</a:t>
            </a:r>
            <a:endParaRPr lang="en-IN" sz="1100" dirty="0">
              <a:solidFill>
                <a:srgbClr val="000000"/>
              </a:solidFill>
              <a:effectLst/>
              <a:latin typeface="Arial" panose="020B0604020202020204" pitchFamily="34" charset="0"/>
              <a:ea typeface="Arial" panose="020B0604020202020204" pitchFamily="34" charset="0"/>
            </a:endParaRPr>
          </a:p>
          <a:p>
            <a:pPr marL="498475" indent="-6350">
              <a:lnSpc>
                <a:spcPct val="150000"/>
              </a:lnSpc>
              <a:spcAft>
                <a:spcPts val="25"/>
              </a:spcAft>
            </a:pPr>
            <a:r>
              <a:rPr lang="en-US" sz="1100" b="1" dirty="0">
                <a:solidFill>
                  <a:srgbClr val="000000"/>
                </a:solidFill>
                <a:effectLst/>
                <a:latin typeface="Arial" panose="020B0604020202020204" pitchFamily="34" charset="0"/>
                <a:ea typeface="Arial" panose="020B0604020202020204" pitchFamily="34" charset="0"/>
              </a:rPr>
              <a:t>Course Code: BCSE103N</a:t>
            </a:r>
            <a:endParaRPr lang="en-IN" sz="1100" dirty="0">
              <a:solidFill>
                <a:srgbClr val="000000"/>
              </a:solidFill>
              <a:effectLst/>
              <a:latin typeface="Arial" panose="020B0604020202020204" pitchFamily="34" charset="0"/>
              <a:ea typeface="Arial" panose="020B0604020202020204" pitchFamily="34" charset="0"/>
            </a:endParaRPr>
          </a:p>
          <a:p>
            <a:pPr marL="498475" indent="-6350">
              <a:lnSpc>
                <a:spcPct val="150000"/>
              </a:lnSpc>
              <a:spcAft>
                <a:spcPts val="25"/>
              </a:spcAft>
            </a:pPr>
            <a:r>
              <a:rPr lang="en-US" sz="1100" b="1" dirty="0">
                <a:solidFill>
                  <a:srgbClr val="000000"/>
                </a:solidFill>
                <a:effectLst/>
                <a:latin typeface="Arial" panose="020B0604020202020204" pitchFamily="34" charset="0"/>
                <a:ea typeface="Arial" panose="020B0604020202020204" pitchFamily="34" charset="0"/>
              </a:rPr>
              <a:t>Name of the Student: KALYAN CHAKRAVARTHY</a:t>
            </a:r>
            <a:endParaRPr lang="en-IN" sz="1100" dirty="0">
              <a:solidFill>
                <a:srgbClr val="000000"/>
              </a:solidFill>
              <a:effectLst/>
              <a:latin typeface="Arial" panose="020B0604020202020204" pitchFamily="34" charset="0"/>
              <a:ea typeface="Arial" panose="020B0604020202020204" pitchFamily="34" charset="0"/>
            </a:endParaRPr>
          </a:p>
          <a:p>
            <a:pPr marL="498475" indent="-6350">
              <a:lnSpc>
                <a:spcPct val="150000"/>
              </a:lnSpc>
              <a:spcAft>
                <a:spcPts val="25"/>
              </a:spcAft>
            </a:pPr>
            <a:r>
              <a:rPr lang="en-US" sz="1100" b="1" dirty="0">
                <a:solidFill>
                  <a:srgbClr val="000000"/>
                </a:solidFill>
                <a:effectLst/>
                <a:latin typeface="Arial" panose="020B0604020202020204" pitchFamily="34" charset="0"/>
                <a:ea typeface="Arial" panose="020B0604020202020204" pitchFamily="34" charset="0"/>
              </a:rPr>
              <a:t>Registration Number: 21BAI1759</a:t>
            </a:r>
            <a:endParaRPr lang="en-IN" sz="1100" dirty="0">
              <a:solidFill>
                <a:srgbClr val="000000"/>
              </a:solidFill>
              <a:effectLst/>
              <a:latin typeface="Arial" panose="020B0604020202020204" pitchFamily="34" charset="0"/>
              <a:ea typeface="Arial" panose="020B0604020202020204" pitchFamily="34" charset="0"/>
            </a:endParaRPr>
          </a:p>
          <a:p>
            <a:pPr marL="498475" indent="-6350">
              <a:lnSpc>
                <a:spcPct val="150000"/>
              </a:lnSpc>
              <a:spcAft>
                <a:spcPts val="25"/>
              </a:spcAft>
            </a:pPr>
            <a:r>
              <a:rPr lang="en-US" sz="1100" b="1" dirty="0" err="1">
                <a:solidFill>
                  <a:srgbClr val="000000"/>
                </a:solidFill>
                <a:effectLst/>
                <a:latin typeface="Arial" panose="020B0604020202020204" pitchFamily="34" charset="0"/>
                <a:ea typeface="Arial" panose="020B0604020202020204" pitchFamily="34" charset="0"/>
              </a:rPr>
              <a:t>Programme</a:t>
            </a:r>
            <a:r>
              <a:rPr lang="en-US" sz="1100" b="1" dirty="0">
                <a:solidFill>
                  <a:srgbClr val="000000"/>
                </a:solidFill>
                <a:effectLst/>
                <a:latin typeface="Arial" panose="020B0604020202020204" pitchFamily="34" charset="0"/>
                <a:ea typeface="Arial" panose="020B0604020202020204" pitchFamily="34" charset="0"/>
              </a:rPr>
              <a:t>: Bachelor of Technology in Engineering (with Specialization in  Artificial Intelligence and Machine Learning)</a:t>
            </a:r>
            <a:endParaRPr lang="en-IN" sz="1100" dirty="0">
              <a:solidFill>
                <a:srgbClr val="000000"/>
              </a:solidFill>
              <a:effectLst/>
              <a:latin typeface="Arial" panose="020B0604020202020204" pitchFamily="34" charset="0"/>
              <a:ea typeface="Arial" panose="020B0604020202020204" pitchFamily="34" charset="0"/>
            </a:endParaRPr>
          </a:p>
          <a:p>
            <a:pPr marL="8890" indent="-6350">
              <a:lnSpc>
                <a:spcPct val="107000"/>
              </a:lnSpc>
              <a:spcAft>
                <a:spcPts val="800"/>
              </a:spcAft>
            </a:pPr>
            <a:r>
              <a:rPr lang="en-US" sz="1100" b="1" dirty="0">
                <a:solidFill>
                  <a:srgbClr val="000000"/>
                </a:solidFill>
                <a:effectLst/>
                <a:latin typeface="Arial" panose="020B0604020202020204" pitchFamily="34" charset="0"/>
                <a:ea typeface="Arial" panose="020B0604020202020204" pitchFamily="34" charset="0"/>
              </a:rPr>
              <a:t>                 School: </a:t>
            </a:r>
            <a:r>
              <a:rPr lang="en-IN" sz="1100" b="1" dirty="0">
                <a:solidFill>
                  <a:srgbClr val="000000"/>
                </a:solidFill>
                <a:effectLst/>
                <a:latin typeface="ArialMT"/>
                <a:ea typeface="Arial" panose="020B0604020202020204" pitchFamily="34" charset="0"/>
                <a:cs typeface="ArialMT"/>
              </a:rPr>
              <a:t>School of Computer Science and Engineering(</a:t>
            </a:r>
            <a:r>
              <a:rPr lang="en-US" sz="1100" b="1" dirty="0">
                <a:solidFill>
                  <a:srgbClr val="000000"/>
                </a:solidFill>
                <a:effectLst/>
                <a:latin typeface="Arial" panose="020B0604020202020204" pitchFamily="34" charset="0"/>
                <a:ea typeface="Arial" panose="020B0604020202020204" pitchFamily="34" charset="0"/>
              </a:rPr>
              <a:t>Scope)</a:t>
            </a:r>
            <a:endParaRPr lang="en-IN" sz="1100" dirty="0">
              <a:solidFill>
                <a:srgbClr val="000000"/>
              </a:solidFill>
              <a:effectLst/>
              <a:latin typeface="Arial" panose="020B0604020202020204" pitchFamily="34" charset="0"/>
              <a:ea typeface="Arial" panose="020B0604020202020204" pitchFamily="34" charset="0"/>
            </a:endParaRPr>
          </a:p>
          <a:p>
            <a:pPr marL="15240" marR="1905" indent="-6350" algn="ctr">
              <a:lnSpc>
                <a:spcPct val="107000"/>
              </a:lnSpc>
              <a:spcAft>
                <a:spcPts val="795"/>
              </a:spcAft>
            </a:pPr>
            <a:endParaRPr lang="en-IN" sz="1100" dirty="0"/>
          </a:p>
        </p:txBody>
      </p:sp>
      <p:pic>
        <p:nvPicPr>
          <p:cNvPr id="4" name="Picture 3">
            <a:extLst>
              <a:ext uri="{FF2B5EF4-FFF2-40B4-BE49-F238E27FC236}">
                <a16:creationId xmlns:a16="http://schemas.microsoft.com/office/drawing/2014/main" id="{2CB4DA5A-7DE0-416C-87C2-958E9B14F006}"/>
              </a:ext>
            </a:extLst>
          </p:cNvPr>
          <p:cNvPicPr/>
          <p:nvPr/>
        </p:nvPicPr>
        <p:blipFill>
          <a:blip r:embed="rId2"/>
          <a:stretch>
            <a:fillRect/>
          </a:stretch>
        </p:blipFill>
        <p:spPr>
          <a:xfrm>
            <a:off x="3484605" y="71438"/>
            <a:ext cx="5449329" cy="1646151"/>
          </a:xfrm>
          <a:prstGeom prst="rect">
            <a:avLst/>
          </a:prstGeom>
        </p:spPr>
      </p:pic>
    </p:spTree>
    <p:extLst>
      <p:ext uri="{BB962C8B-B14F-4D97-AF65-F5344CB8AC3E}">
        <p14:creationId xmlns:p14="http://schemas.microsoft.com/office/powerpoint/2010/main" val="227661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8B2A-1461-4C15-9289-FA74E36F3C9D}"/>
              </a:ext>
            </a:extLst>
          </p:cNvPr>
          <p:cNvSpPr>
            <a:spLocks noGrp="1"/>
          </p:cNvSpPr>
          <p:nvPr>
            <p:ph type="title"/>
          </p:nvPr>
        </p:nvSpPr>
        <p:spPr/>
        <p:txBody>
          <a:bodyPr/>
          <a:lstStyle/>
          <a:p>
            <a:r>
              <a:rPr lang="en-IN" sz="1800" b="1" dirty="0">
                <a:solidFill>
                  <a:srgbClr val="000000"/>
                </a:solidFill>
                <a:effectLst/>
                <a:latin typeface="Arial" panose="020B0604020202020204" pitchFamily="34" charset="0"/>
                <a:ea typeface="Arial" panose="020B0604020202020204" pitchFamily="34" charset="0"/>
              </a:rPr>
              <a:t>4)Learning from the Institutional Website </a:t>
            </a:r>
            <a:br>
              <a:rPr lang="en-IN" sz="1800" b="1"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62475B36-1DE3-4800-9C06-079D34511C28}"/>
              </a:ext>
            </a:extLst>
          </p:cNvPr>
          <p:cNvSpPr>
            <a:spLocks noGrp="1"/>
          </p:cNvSpPr>
          <p:nvPr>
            <p:ph idx="1"/>
          </p:nvPr>
        </p:nvSpPr>
        <p:spPr/>
        <p:txBody>
          <a:bodyPr/>
          <a:lstStyle/>
          <a:p>
            <a:r>
              <a:rPr lang="en-GB" dirty="0"/>
              <a:t>VTOP CONTAINS ALL DETAILS OF STUDENT </a:t>
            </a:r>
          </a:p>
          <a:p>
            <a:r>
              <a:rPr lang="en-GB" dirty="0"/>
              <a:t>IN VTOP CLASS TIMETABLE,CLASS ATTENDENCE,EXAM MARKS,EXAM SHEDULE WILL BE PRESENT.</a:t>
            </a:r>
          </a:p>
          <a:p>
            <a:r>
              <a:rPr lang="en-GB" dirty="0"/>
              <a:t>ALL FEE RECIPTS CAN BE DOWNLOAD FROM VTOP</a:t>
            </a:r>
          </a:p>
          <a:p>
            <a:r>
              <a:rPr lang="en-GB" dirty="0"/>
              <a:t>WE  CAN SUBMIT OUR WOKS IN VTOP</a:t>
            </a:r>
          </a:p>
          <a:p>
            <a:r>
              <a:rPr lang="en-GB" dirty="0"/>
              <a:t>IN VTOP WE CAN SEE OUR LOGIN CREDENTIALS  etc..</a:t>
            </a:r>
            <a:endParaRPr lang="en-IN" dirty="0"/>
          </a:p>
        </p:txBody>
      </p:sp>
      <p:pic>
        <p:nvPicPr>
          <p:cNvPr id="5" name="Picture 4">
            <a:extLst>
              <a:ext uri="{FF2B5EF4-FFF2-40B4-BE49-F238E27FC236}">
                <a16:creationId xmlns:a16="http://schemas.microsoft.com/office/drawing/2014/main" id="{47ECD2E6-0C9D-4581-8B14-DE439B907A18}"/>
              </a:ext>
            </a:extLst>
          </p:cNvPr>
          <p:cNvPicPr>
            <a:picLocks noChangeAspect="1"/>
          </p:cNvPicPr>
          <p:nvPr/>
        </p:nvPicPr>
        <p:blipFill>
          <a:blip r:embed="rId2"/>
          <a:stretch>
            <a:fillRect/>
          </a:stretch>
        </p:blipFill>
        <p:spPr>
          <a:xfrm>
            <a:off x="6921500" y="1"/>
            <a:ext cx="4660899" cy="2913062"/>
          </a:xfrm>
          <a:prstGeom prst="rect">
            <a:avLst/>
          </a:prstGeom>
        </p:spPr>
      </p:pic>
    </p:spTree>
    <p:extLst>
      <p:ext uri="{BB962C8B-B14F-4D97-AF65-F5344CB8AC3E}">
        <p14:creationId xmlns:p14="http://schemas.microsoft.com/office/powerpoint/2010/main" val="375222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898F-21A9-4209-9E83-9399D336873B}"/>
              </a:ext>
            </a:extLst>
          </p:cNvPr>
          <p:cNvSpPr>
            <a:spLocks noGrp="1"/>
          </p:cNvSpPr>
          <p:nvPr>
            <p:ph type="title"/>
          </p:nvPr>
        </p:nvSpPr>
        <p:spPr>
          <a:xfrm>
            <a:off x="1141413" y="618518"/>
            <a:ext cx="9069387" cy="25143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5D40156-6499-41B3-AF64-AB6662510191}"/>
              </a:ext>
            </a:extLst>
          </p:cNvPr>
          <p:cNvSpPr>
            <a:spLocks noGrp="1"/>
          </p:cNvSpPr>
          <p:nvPr>
            <p:ph idx="1"/>
          </p:nvPr>
        </p:nvSpPr>
        <p:spPr>
          <a:xfrm>
            <a:off x="1141412" y="482600"/>
            <a:ext cx="9905999" cy="5308601"/>
          </a:xfrm>
        </p:spPr>
        <p:txBody>
          <a:bodyPr>
            <a:normAutofit/>
          </a:bodyPr>
          <a:lstStyle/>
          <a:p>
            <a:r>
              <a:rPr lang="en-GB" sz="1800" dirty="0">
                <a:solidFill>
                  <a:schemeClr val="bg1"/>
                </a:solidFill>
              </a:rPr>
              <a:t>IN VPROPYL WE CAN WRITE COMPUTER BASRD EXAMS LIKE PYTHON ,C,C+.</a:t>
            </a:r>
          </a:p>
          <a:p>
            <a:r>
              <a:rPr lang="en-GB" sz="1800" dirty="0">
                <a:solidFill>
                  <a:schemeClr val="bg1"/>
                </a:solidFill>
              </a:rPr>
              <a:t>EVERY DAY “PROBLEM OF THE DAY” WILL BE DISPLAYED IN VPROPYLWE CAN SOLVE IT .</a:t>
            </a: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pPr marL="0" indent="0">
              <a:buNone/>
            </a:pPr>
            <a:r>
              <a:rPr lang="en-GB" sz="1800" dirty="0">
                <a:solidFill>
                  <a:schemeClr val="bg1"/>
                </a:solidFill>
              </a:rPr>
              <a:t>IN MOODLE WE CAN UPLOAD OUR ASSIGNMENTS .</a:t>
            </a:r>
          </a:p>
          <a:p>
            <a:pPr marL="0" indent="0">
              <a:buNone/>
            </a:pPr>
            <a:r>
              <a:rPr lang="en-GB" sz="1800" dirty="0">
                <a:solidFill>
                  <a:schemeClr val="bg1"/>
                </a:solidFill>
              </a:rPr>
              <a:t>WE CAN WRITE OUR EXAMS SUCH AS “BSTS” AND “PYTHON”</a:t>
            </a:r>
            <a:endParaRPr lang="en-IN" sz="1800" dirty="0">
              <a:solidFill>
                <a:schemeClr val="bg1"/>
              </a:solidFill>
            </a:endParaRPr>
          </a:p>
        </p:txBody>
      </p:sp>
      <p:pic>
        <p:nvPicPr>
          <p:cNvPr id="10" name="Content Placeholder 4">
            <a:extLst>
              <a:ext uri="{FF2B5EF4-FFF2-40B4-BE49-F238E27FC236}">
                <a16:creationId xmlns:a16="http://schemas.microsoft.com/office/drawing/2014/main" id="{1EBB1A07-BB53-4BDB-83E2-BCE652E9B036}"/>
              </a:ext>
            </a:extLst>
          </p:cNvPr>
          <p:cNvPicPr>
            <a:picLocks noChangeAspect="1"/>
          </p:cNvPicPr>
          <p:nvPr/>
        </p:nvPicPr>
        <p:blipFill>
          <a:blip r:embed="rId2"/>
          <a:stretch>
            <a:fillRect/>
          </a:stretch>
        </p:blipFill>
        <p:spPr>
          <a:xfrm>
            <a:off x="1141411" y="1466849"/>
            <a:ext cx="4622799" cy="2889250"/>
          </a:xfrm>
          <a:prstGeom prst="rect">
            <a:avLst/>
          </a:prstGeom>
        </p:spPr>
      </p:pic>
      <p:pic>
        <p:nvPicPr>
          <p:cNvPr id="12" name="Picture 11">
            <a:extLst>
              <a:ext uri="{FF2B5EF4-FFF2-40B4-BE49-F238E27FC236}">
                <a16:creationId xmlns:a16="http://schemas.microsoft.com/office/drawing/2014/main" id="{903729E9-99F7-4682-8BA1-B51A90F10796}"/>
              </a:ext>
            </a:extLst>
          </p:cNvPr>
          <p:cNvPicPr>
            <a:picLocks noChangeAspect="1"/>
          </p:cNvPicPr>
          <p:nvPr/>
        </p:nvPicPr>
        <p:blipFill>
          <a:blip r:embed="rId3"/>
          <a:stretch>
            <a:fillRect/>
          </a:stretch>
        </p:blipFill>
        <p:spPr>
          <a:xfrm>
            <a:off x="6292850" y="1466849"/>
            <a:ext cx="4965699" cy="2889250"/>
          </a:xfrm>
          <a:prstGeom prst="rect">
            <a:avLst/>
          </a:prstGeom>
        </p:spPr>
      </p:pic>
    </p:spTree>
    <p:extLst>
      <p:ext uri="{BB962C8B-B14F-4D97-AF65-F5344CB8AC3E}">
        <p14:creationId xmlns:p14="http://schemas.microsoft.com/office/powerpoint/2010/main" val="235224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A21F-26BB-4DEE-818F-DD1C2DB6B79B}"/>
              </a:ext>
            </a:extLst>
          </p:cNvPr>
          <p:cNvSpPr>
            <a:spLocks noGrp="1"/>
          </p:cNvSpPr>
          <p:nvPr>
            <p:ph type="title"/>
          </p:nvPr>
        </p:nvSpPr>
        <p:spPr>
          <a:xfrm>
            <a:off x="1141413" y="618518"/>
            <a:ext cx="9905998" cy="244824"/>
          </a:xfrm>
        </p:spPr>
        <p:txBody>
          <a:bodyPr>
            <a:normAutofit fontScale="90000"/>
          </a:bodyPr>
          <a:lstStyle/>
          <a:p>
            <a:r>
              <a:rPr lang="en-GB" dirty="0"/>
              <a:t>5)Learnings from Do it yourself activities</a:t>
            </a:r>
            <a:endParaRPr lang="en-IN" dirty="0"/>
          </a:p>
        </p:txBody>
      </p:sp>
      <p:sp>
        <p:nvSpPr>
          <p:cNvPr id="3" name="Content Placeholder 2">
            <a:extLst>
              <a:ext uri="{FF2B5EF4-FFF2-40B4-BE49-F238E27FC236}">
                <a16:creationId xmlns:a16="http://schemas.microsoft.com/office/drawing/2014/main" id="{A0D74357-759A-4AA4-A9AC-E7829A7C50D9}"/>
              </a:ext>
            </a:extLst>
          </p:cNvPr>
          <p:cNvSpPr>
            <a:spLocks noGrp="1"/>
          </p:cNvSpPr>
          <p:nvPr>
            <p:ph idx="1"/>
          </p:nvPr>
        </p:nvSpPr>
        <p:spPr>
          <a:xfrm>
            <a:off x="1146054" y="1127916"/>
            <a:ext cx="9905999" cy="4677211"/>
          </a:xfrm>
        </p:spPr>
        <p:txBody>
          <a:bodyPr>
            <a:normAutofit fontScale="25000" lnSpcReduction="20000"/>
          </a:bodyPr>
          <a:lstStyle/>
          <a:p>
            <a:pPr marL="492125" marR="3810" indent="-6350" algn="just">
              <a:lnSpc>
                <a:spcPct val="111000"/>
              </a:lnSpc>
              <a:spcAft>
                <a:spcPts val="2650"/>
              </a:spcAft>
            </a:pPr>
            <a:r>
              <a:rPr lang="en-US" sz="4800" b="1" dirty="0">
                <a:solidFill>
                  <a:srgbClr val="000000"/>
                </a:solidFill>
                <a:effectLst/>
                <a:latin typeface="Arial" panose="020B0604020202020204" pitchFamily="34" charset="0"/>
                <a:ea typeface="Arial" panose="020B0604020202020204" pitchFamily="34" charset="0"/>
              </a:rPr>
              <a:t>My Project:</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The project I have chosen to do is a  simple program which plays the game rock paper scissors.</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It can be used to play the above mentioned game for fun.</a:t>
            </a:r>
            <a:endParaRPr lang="en-IN" sz="4800" dirty="0">
              <a:solidFill>
                <a:srgbClr val="000000"/>
              </a:solidFill>
              <a:effectLst/>
              <a:latin typeface="Arial" panose="020B0604020202020204" pitchFamily="34" charset="0"/>
              <a:ea typeface="Arial" panose="020B0604020202020204" pitchFamily="34" charset="0"/>
            </a:endParaRPr>
          </a:p>
          <a:p>
            <a:pPr marL="485775" marR="3810" indent="0">
              <a:lnSpc>
                <a:spcPct val="111000"/>
              </a:lnSpc>
              <a:spcAft>
                <a:spcPts val="2650"/>
              </a:spcAft>
              <a:buNone/>
            </a:pPr>
            <a:r>
              <a:rPr lang="en-US" sz="4800" dirty="0">
                <a:solidFill>
                  <a:srgbClr val="000000"/>
                </a:solidFill>
                <a:effectLst/>
                <a:latin typeface="Arial" panose="020B0604020202020204" pitchFamily="34" charset="0"/>
                <a:ea typeface="Arial" panose="020B0604020202020204" pitchFamily="34" charset="0"/>
              </a:rPr>
              <a:t>The Process Involved:</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The random module is imported for making  random choices </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The player's choice is taken in form of R for Rock , P for Paper and S for Scissors.</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The pc choice is generated randomly by using the random module</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The winner is decided based on the rules P (paper) over R (rock) ,  R (rock)over S (scissors), S (scissors) over P (paper) using if conditions.</a:t>
            </a:r>
            <a:endParaRPr lang="en-IN" sz="4800" dirty="0">
              <a:solidFill>
                <a:srgbClr val="000000"/>
              </a:solidFill>
              <a:effectLst/>
              <a:latin typeface="Arial" panose="020B0604020202020204" pitchFamily="34" charset="0"/>
              <a:ea typeface="Arial" panose="020B0604020202020204" pitchFamily="34" charset="0"/>
            </a:endParaRPr>
          </a:p>
          <a:p>
            <a:pPr marL="492125" marR="3810" indent="-6350" algn="just">
              <a:lnSpc>
                <a:spcPct val="111000"/>
              </a:lnSpc>
              <a:spcAft>
                <a:spcPts val="2650"/>
              </a:spcAft>
            </a:pPr>
            <a:r>
              <a:rPr lang="en-US" sz="4800" dirty="0">
                <a:solidFill>
                  <a:srgbClr val="000000"/>
                </a:solidFill>
                <a:effectLst/>
                <a:latin typeface="Arial" panose="020B0604020202020204" pitchFamily="34" charset="0"/>
                <a:ea typeface="Arial" panose="020B0604020202020204" pitchFamily="34" charset="0"/>
              </a:rPr>
              <a:t>The number of wins is stored and displayed as an output.</a:t>
            </a:r>
            <a:endParaRPr lang="en-IN" sz="4800" dirty="0">
              <a:solidFill>
                <a:srgbClr val="000000"/>
              </a:solidFill>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229117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535D-98F3-4B77-9149-2B2C8FA7C4A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0AD8C76-EEC8-47CD-9D2F-E12EF08C6D4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0822" y="738018"/>
            <a:ext cx="10517915" cy="5370360"/>
          </a:xfrm>
          <a:prstGeom prst="rect">
            <a:avLst/>
          </a:prstGeom>
        </p:spPr>
      </p:pic>
    </p:spTree>
    <p:extLst>
      <p:ext uri="{BB962C8B-B14F-4D97-AF65-F5344CB8AC3E}">
        <p14:creationId xmlns:p14="http://schemas.microsoft.com/office/powerpoint/2010/main" val="50867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B50D-295C-468B-83CC-6210D88FCE76}"/>
              </a:ext>
            </a:extLst>
          </p:cNvPr>
          <p:cNvSpPr>
            <a:spLocks noGrp="1"/>
          </p:cNvSpPr>
          <p:nvPr>
            <p:ph type="title"/>
          </p:nvPr>
        </p:nvSpPr>
        <p:spPr/>
        <p:txBody>
          <a:bodyPr/>
          <a:lstStyle/>
          <a:p>
            <a:r>
              <a:rPr lang="en-GB" dirty="0"/>
              <a:t>6)ANY OTHER GENERAL OBSERVATIONS</a:t>
            </a:r>
            <a:endParaRPr lang="en-IN" dirty="0"/>
          </a:p>
        </p:txBody>
      </p:sp>
      <p:sp>
        <p:nvSpPr>
          <p:cNvPr id="3" name="Content Placeholder 2">
            <a:extLst>
              <a:ext uri="{FF2B5EF4-FFF2-40B4-BE49-F238E27FC236}">
                <a16:creationId xmlns:a16="http://schemas.microsoft.com/office/drawing/2014/main" id="{96548241-714D-4D17-ADE8-0516107EA3C6}"/>
              </a:ext>
            </a:extLst>
          </p:cNvPr>
          <p:cNvSpPr>
            <a:spLocks noGrp="1"/>
          </p:cNvSpPr>
          <p:nvPr>
            <p:ph idx="1"/>
          </p:nvPr>
        </p:nvSpPr>
        <p:spPr/>
        <p:txBody>
          <a:bodyPr>
            <a:normAutofit/>
          </a:bodyPr>
          <a:lstStyle/>
          <a:p>
            <a:r>
              <a:rPr lang="en-GB" dirty="0"/>
              <a:t>The teachers who taught us were </a:t>
            </a:r>
            <a:r>
              <a:rPr lang="en-GB" dirty="0" err="1"/>
              <a:t>good.Their</a:t>
            </a:r>
            <a:r>
              <a:rPr lang="en-GB" dirty="0"/>
              <a:t> presentation, explanation and content were interesting.</a:t>
            </a:r>
          </a:p>
          <a:p>
            <a:r>
              <a:rPr lang="en-GB" dirty="0"/>
              <a:t> I learn many new things during the cultural event and yoga </a:t>
            </a:r>
            <a:r>
              <a:rPr lang="en-GB" dirty="0" err="1"/>
              <a:t>event.Overall</a:t>
            </a:r>
            <a:r>
              <a:rPr lang="en-GB" dirty="0"/>
              <a:t> the induction program was amazing.</a:t>
            </a:r>
          </a:p>
          <a:p>
            <a:r>
              <a:rPr lang="en-GB" dirty="0"/>
              <a:t>VIT has good support system with websites likes “VTOP,VPROPYL,MOODLE”.</a:t>
            </a:r>
          </a:p>
          <a:p>
            <a:r>
              <a:rPr lang="en-GB" dirty="0"/>
              <a:t>FFCS will be very useful for students .if they use it correctly.</a:t>
            </a:r>
          </a:p>
          <a:p>
            <a:endParaRPr lang="en-IN" dirty="0"/>
          </a:p>
        </p:txBody>
      </p:sp>
    </p:spTree>
    <p:extLst>
      <p:ext uri="{BB962C8B-B14F-4D97-AF65-F5344CB8AC3E}">
        <p14:creationId xmlns:p14="http://schemas.microsoft.com/office/powerpoint/2010/main" val="61221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167D0-56B2-4DC0-9529-9FB3051CE463}"/>
              </a:ext>
            </a:extLst>
          </p:cNvPr>
          <p:cNvSpPr>
            <a:spLocks noGrp="1"/>
          </p:cNvSpPr>
          <p:nvPr>
            <p:ph type="title"/>
          </p:nvPr>
        </p:nvSpPr>
        <p:spPr>
          <a:xfrm>
            <a:off x="1141413" y="618518"/>
            <a:ext cx="9905998" cy="1195042"/>
          </a:xfrm>
        </p:spPr>
        <p:txBody>
          <a:bodyPr/>
          <a:lstStyle/>
          <a:p>
            <a:r>
              <a:rPr lang="en-GB" dirty="0"/>
              <a:t>7)Initial learnings and opportunities for self-development</a:t>
            </a:r>
            <a:endParaRPr lang="en-IN" dirty="0"/>
          </a:p>
        </p:txBody>
      </p:sp>
      <p:sp>
        <p:nvSpPr>
          <p:cNvPr id="3" name="Content Placeholder 2">
            <a:extLst>
              <a:ext uri="{FF2B5EF4-FFF2-40B4-BE49-F238E27FC236}">
                <a16:creationId xmlns:a16="http://schemas.microsoft.com/office/drawing/2014/main" id="{ECA87896-F812-4FC5-9EB9-FFAFA384B98E}"/>
              </a:ext>
            </a:extLst>
          </p:cNvPr>
          <p:cNvSpPr>
            <a:spLocks noGrp="1"/>
          </p:cNvSpPr>
          <p:nvPr>
            <p:ph idx="1"/>
          </p:nvPr>
        </p:nvSpPr>
        <p:spPr>
          <a:xfrm>
            <a:off x="1141412" y="1813560"/>
            <a:ext cx="9905999" cy="3977641"/>
          </a:xfrm>
        </p:spPr>
        <p:txBody>
          <a:bodyPr/>
          <a:lstStyle/>
          <a:p>
            <a:endParaRPr lang="en-GB" dirty="0"/>
          </a:p>
          <a:p>
            <a:r>
              <a:rPr lang="en-GB" dirty="0"/>
              <a:t>We have to work continuously on different things to improve our knowledge and skills. </a:t>
            </a:r>
          </a:p>
          <a:p>
            <a:r>
              <a:rPr lang="en-GB" dirty="0"/>
              <a:t>VIT is providing many opportunities for students like meetings with faculties from abroad ,group projects with students to increase their confidence .</a:t>
            </a:r>
          </a:p>
          <a:p>
            <a:endParaRPr lang="en-GB" dirty="0"/>
          </a:p>
          <a:p>
            <a:endParaRPr lang="en-GB" dirty="0"/>
          </a:p>
        </p:txBody>
      </p:sp>
    </p:spTree>
    <p:extLst>
      <p:ext uri="{BB962C8B-B14F-4D97-AF65-F5344CB8AC3E}">
        <p14:creationId xmlns:p14="http://schemas.microsoft.com/office/powerpoint/2010/main" val="4292279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27D4-CD0E-404B-A95A-D6F8B63DD3B1}"/>
              </a:ext>
            </a:extLst>
          </p:cNvPr>
          <p:cNvSpPr>
            <a:spLocks noGrp="1"/>
          </p:cNvSpPr>
          <p:nvPr>
            <p:ph type="title"/>
          </p:nvPr>
        </p:nvSpPr>
        <p:spPr>
          <a:xfrm>
            <a:off x="1141413" y="618517"/>
            <a:ext cx="9905998" cy="4263046"/>
          </a:xfrm>
        </p:spPr>
        <p:txBody>
          <a:bodyPr>
            <a:normAutofit/>
          </a:bodyPr>
          <a:lstStyle/>
          <a:p>
            <a:pPr algn="ctr"/>
            <a:br>
              <a:rPr lang="en-GB" sz="5400" dirty="0">
                <a:solidFill>
                  <a:schemeClr val="accent3">
                    <a:lumMod val="75000"/>
                  </a:schemeClr>
                </a:solidFill>
                <a:highlight>
                  <a:srgbClr val="00FF00"/>
                </a:highlight>
                <a:latin typeface="Comic Sans MS" panose="030F0702030302020204" pitchFamily="66" charset="0"/>
              </a:rPr>
            </a:br>
            <a:br>
              <a:rPr lang="en-GB" sz="5400" dirty="0">
                <a:solidFill>
                  <a:schemeClr val="accent3">
                    <a:lumMod val="75000"/>
                  </a:schemeClr>
                </a:solidFill>
                <a:highlight>
                  <a:srgbClr val="00FF00"/>
                </a:highlight>
                <a:latin typeface="Comic Sans MS" panose="030F0702030302020204" pitchFamily="66" charset="0"/>
              </a:rPr>
            </a:br>
            <a:r>
              <a:rPr lang="en-GB" sz="5400" dirty="0">
                <a:solidFill>
                  <a:schemeClr val="accent3">
                    <a:lumMod val="75000"/>
                  </a:schemeClr>
                </a:solidFill>
                <a:latin typeface="Comic Sans MS" panose="030F0702030302020204" pitchFamily="66" charset="0"/>
              </a:rPr>
              <a:t>thank you</a:t>
            </a:r>
            <a:endParaRPr lang="en-IN" sz="5400" dirty="0">
              <a:solidFill>
                <a:schemeClr val="accent3">
                  <a:lumMod val="75000"/>
                </a:schemeClr>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id="{5534160A-FBA3-46A4-A988-0E31C10F3388}"/>
              </a:ext>
            </a:extLst>
          </p:cNvPr>
          <p:cNvSpPr>
            <a:spLocks noGrp="1"/>
          </p:cNvSpPr>
          <p:nvPr>
            <p:ph idx="1"/>
          </p:nvPr>
        </p:nvSpPr>
        <p:spPr>
          <a:xfrm flipV="1">
            <a:off x="1141412" y="5791201"/>
            <a:ext cx="9905999" cy="45719"/>
          </a:xfrm>
        </p:spPr>
        <p:txBody>
          <a:bodyPr>
            <a:normAutofit fontScale="25000" lnSpcReduction="20000"/>
          </a:bodyPr>
          <a:lstStyle/>
          <a:p>
            <a:endParaRPr lang="en-IN" dirty="0"/>
          </a:p>
        </p:txBody>
      </p:sp>
    </p:spTree>
    <p:extLst>
      <p:ext uri="{BB962C8B-B14F-4D97-AF65-F5344CB8AC3E}">
        <p14:creationId xmlns:p14="http://schemas.microsoft.com/office/powerpoint/2010/main" val="361543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B519-2E56-4FFD-8323-132FA8D6C543}"/>
              </a:ext>
            </a:extLst>
          </p:cNvPr>
          <p:cNvSpPr>
            <a:spLocks noGrp="1"/>
          </p:cNvSpPr>
          <p:nvPr>
            <p:ph type="title"/>
          </p:nvPr>
        </p:nvSpPr>
        <p:spPr>
          <a:xfrm>
            <a:off x="1141413" y="618518"/>
            <a:ext cx="9905998" cy="4942148"/>
          </a:xfrm>
        </p:spPr>
        <p:txBody>
          <a:bodyPr>
            <a:noAutofit/>
          </a:bodyPr>
          <a:lstStyle/>
          <a:p>
            <a:pPr marL="15240" marR="1905" indent="-6350">
              <a:lnSpc>
                <a:spcPct val="107000"/>
              </a:lnSpc>
              <a:spcAft>
                <a:spcPts val="795"/>
              </a:spcAft>
            </a:pPr>
            <a:r>
              <a:rPr lang="en-IN" sz="1200" b="1" dirty="0">
                <a:solidFill>
                  <a:srgbClr val="000000"/>
                </a:solidFill>
                <a:effectLst/>
                <a:latin typeface="Arial" panose="020B0604020202020204" pitchFamily="34" charset="0"/>
                <a:ea typeface="Arial" panose="020B0604020202020204" pitchFamily="34" charset="0"/>
              </a:rPr>
              <a:t>                                                                                                     Declaration</a:t>
            </a:r>
            <a:br>
              <a:rPr lang="en-IN" sz="1200" b="1" dirty="0">
                <a:solidFill>
                  <a:srgbClr val="000000"/>
                </a:solidFill>
                <a:effectLst/>
                <a:latin typeface="Arial" panose="020B0604020202020204" pitchFamily="34" charset="0"/>
                <a:ea typeface="Arial" panose="020B0604020202020204" pitchFamily="34" charset="0"/>
              </a:rPr>
            </a:br>
            <a:br>
              <a:rPr lang="en-IN" sz="1200" b="1"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r>
              <a:rPr lang="en-IN" sz="1200" dirty="0">
                <a:solidFill>
                  <a:srgbClr val="000000"/>
                </a:solidFill>
                <a:effectLst/>
                <a:latin typeface="Arial" panose="020B0604020202020204" pitchFamily="34" charset="0"/>
                <a:ea typeface="Arial" panose="020B0604020202020204" pitchFamily="34" charset="0"/>
              </a:rPr>
              <a:t>I, Mr. / Ms. </a:t>
            </a:r>
            <a:r>
              <a:rPr lang="en-IN" sz="1200" u="sng" dirty="0">
                <a:solidFill>
                  <a:srgbClr val="000000"/>
                </a:solidFill>
                <a:effectLst/>
                <a:latin typeface="Arial" panose="020B0604020202020204" pitchFamily="34" charset="0"/>
                <a:ea typeface="Arial" panose="020B0604020202020204" pitchFamily="34" charset="0"/>
              </a:rPr>
              <a:t>_KALYAN CHAKRAVARTHY</a:t>
            </a:r>
            <a:r>
              <a:rPr lang="en-IN" sz="1200" dirty="0">
                <a:solidFill>
                  <a:srgbClr val="000000"/>
                </a:solidFill>
                <a:effectLst/>
                <a:latin typeface="Arial" panose="020B0604020202020204" pitchFamily="34" charset="0"/>
                <a:ea typeface="Arial" panose="020B0604020202020204" pitchFamily="34" charset="0"/>
              </a:rPr>
              <a:t> (21BAI1759), hereby declare that the report submitted by me, as a partial fulfilment of the course on ‘Introduction to Engineering (BCSE103N)’ registered during Fall Semester 2021 – 22, is a record of the activities involved and the observations made by me during the induction programme during September 2021 – October 2021. </a:t>
            </a:r>
            <a:br>
              <a:rPr lang="en-IN" sz="1200" dirty="0">
                <a:solidFill>
                  <a:srgbClr val="000000"/>
                </a:solidFill>
                <a:effectLst/>
                <a:latin typeface="Arial" panose="020B0604020202020204" pitchFamily="34" charset="0"/>
                <a:ea typeface="Arial" panose="020B0604020202020204" pitchFamily="34" charset="0"/>
              </a:rPr>
            </a:br>
            <a:r>
              <a:rPr lang="en-IN" sz="1200" dirty="0">
                <a:solidFill>
                  <a:srgbClr val="000000"/>
                </a:solidFill>
                <a:effectLst/>
                <a:latin typeface="Arial" panose="020B0604020202020204" pitchFamily="34" charset="0"/>
                <a:ea typeface="Arial" panose="020B0604020202020204" pitchFamily="34" charset="0"/>
              </a:rPr>
              <a:t>To the best of my knowledge, this document has been prepared by me keeping in mind the professional ethics and has not been copied either in part or in full.  </a:t>
            </a:r>
            <a:br>
              <a:rPr lang="en-IN" sz="1200"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r>
              <a:rPr lang="en-IN" sz="1200" dirty="0">
                <a:solidFill>
                  <a:srgbClr val="000000"/>
                </a:solidFill>
                <a:effectLst/>
                <a:latin typeface="Arial" panose="020B0604020202020204" pitchFamily="34" charset="0"/>
                <a:ea typeface="Arial" panose="020B0604020202020204" pitchFamily="34" charset="0"/>
              </a:rPr>
              <a:t>Date:27-12-2021                            	 	 	                             	Signature of the Student  </a:t>
            </a:r>
            <a:br>
              <a:rPr lang="en-IN" sz="1200" dirty="0">
                <a:solidFill>
                  <a:srgbClr val="000000"/>
                </a:solidFill>
                <a:effectLst/>
                <a:latin typeface="Arial" panose="020B0604020202020204" pitchFamily="34" charset="0"/>
                <a:ea typeface="Arial" panose="020B0604020202020204" pitchFamily="34" charset="0"/>
              </a:rPr>
            </a:br>
            <a:r>
              <a:rPr lang="en-IN" sz="1200" dirty="0">
                <a:solidFill>
                  <a:srgbClr val="000000"/>
                </a:solidFill>
                <a:effectLst/>
                <a:latin typeface="Arial" panose="020B0604020202020204" pitchFamily="34" charset="0"/>
                <a:ea typeface="Arial" panose="020B0604020202020204" pitchFamily="34" charset="0"/>
              </a:rPr>
              <a:t>Place: ANDHRA PRADESH(PRAKASAM)</a:t>
            </a:r>
            <a:br>
              <a:rPr lang="en-IN" sz="1200"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br>
              <a:rPr lang="en-IN" sz="1200" dirty="0">
                <a:solidFill>
                  <a:srgbClr val="000000"/>
                </a:solidFill>
                <a:effectLst/>
                <a:latin typeface="Arial" panose="020B0604020202020204" pitchFamily="34" charset="0"/>
                <a:ea typeface="Arial" panose="020B0604020202020204" pitchFamily="34" charset="0"/>
              </a:rPr>
            </a:br>
            <a:endParaRPr lang="en-IN" sz="1200" dirty="0"/>
          </a:p>
        </p:txBody>
      </p:sp>
      <p:sp>
        <p:nvSpPr>
          <p:cNvPr id="3" name="Content Placeholder 2">
            <a:extLst>
              <a:ext uri="{FF2B5EF4-FFF2-40B4-BE49-F238E27FC236}">
                <a16:creationId xmlns:a16="http://schemas.microsoft.com/office/drawing/2014/main" id="{84BB0613-B41D-4491-AA84-D6A906A0CE94}"/>
              </a:ext>
            </a:extLst>
          </p:cNvPr>
          <p:cNvSpPr>
            <a:spLocks noGrp="1"/>
          </p:cNvSpPr>
          <p:nvPr>
            <p:ph idx="1"/>
          </p:nvPr>
        </p:nvSpPr>
        <p:spPr>
          <a:xfrm flipV="1">
            <a:off x="1141412" y="5791200"/>
            <a:ext cx="9905999" cy="45719"/>
          </a:xfrm>
        </p:spPr>
        <p:txBody>
          <a:bodyPr>
            <a:normAutofit fontScale="25000" lnSpcReduction="20000"/>
          </a:bodyPr>
          <a:lstStyle/>
          <a:p>
            <a:endParaRPr lang="en-IN" dirty="0"/>
          </a:p>
        </p:txBody>
      </p:sp>
      <p:pic>
        <p:nvPicPr>
          <p:cNvPr id="4" name="Picture 3">
            <a:extLst>
              <a:ext uri="{FF2B5EF4-FFF2-40B4-BE49-F238E27FC236}">
                <a16:creationId xmlns:a16="http://schemas.microsoft.com/office/drawing/2014/main" id="{E250A6D0-0ED1-41C1-AB63-115B7DB0E200}"/>
              </a:ext>
            </a:extLst>
          </p:cNvPr>
          <p:cNvPicPr>
            <a:picLocks noChangeAspect="1"/>
          </p:cNvPicPr>
          <p:nvPr/>
        </p:nvPicPr>
        <p:blipFill>
          <a:blip r:embed="rId2"/>
          <a:stretch>
            <a:fillRect/>
          </a:stretch>
        </p:blipFill>
        <p:spPr>
          <a:xfrm>
            <a:off x="7740799" y="3614979"/>
            <a:ext cx="2064385" cy="320675"/>
          </a:xfrm>
          <a:prstGeom prst="rect">
            <a:avLst/>
          </a:prstGeom>
        </p:spPr>
      </p:pic>
    </p:spTree>
    <p:extLst>
      <p:ext uri="{BB962C8B-B14F-4D97-AF65-F5344CB8AC3E}">
        <p14:creationId xmlns:p14="http://schemas.microsoft.com/office/powerpoint/2010/main" val="256446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ED67-4993-430A-ACAF-0ED0975B5217}"/>
              </a:ext>
            </a:extLst>
          </p:cNvPr>
          <p:cNvSpPr>
            <a:spLocks noGrp="1"/>
          </p:cNvSpPr>
          <p:nvPr>
            <p:ph type="title"/>
          </p:nvPr>
        </p:nvSpPr>
        <p:spPr>
          <a:xfrm>
            <a:off x="1141413" y="618518"/>
            <a:ext cx="9905998" cy="727553"/>
          </a:xfrm>
        </p:spPr>
        <p:txBody>
          <a:bodyPr>
            <a:normAutofit/>
          </a:bodyPr>
          <a:lstStyle/>
          <a:p>
            <a:r>
              <a:rPr lang="en-GB" sz="1400" b="1" dirty="0">
                <a:effectLst>
                  <a:outerShdw blurRad="38100" dist="38100" dir="2700000" algn="tl">
                    <a:srgbClr val="000000">
                      <a:alpha val="43137"/>
                    </a:srgbClr>
                  </a:outerShdw>
                </a:effectLst>
              </a:rPr>
              <a:t>                                      1) DETAILS ON ACTIVITIES INVOLVED DURING THE INDUCTION </a:t>
            </a:r>
            <a:endParaRPr lang="en-IN" sz="1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B5516F7-1736-4DE8-B668-23B029E34BDD}"/>
              </a:ext>
            </a:extLst>
          </p:cNvPr>
          <p:cNvSpPr>
            <a:spLocks noGrp="1"/>
          </p:cNvSpPr>
          <p:nvPr>
            <p:ph idx="1"/>
          </p:nvPr>
        </p:nvSpPr>
        <p:spPr>
          <a:xfrm>
            <a:off x="1141412" y="1522454"/>
            <a:ext cx="9905999" cy="4268748"/>
          </a:xfrm>
        </p:spPr>
        <p:txBody>
          <a:bodyPr>
            <a:normAutofit/>
          </a:bodyPr>
          <a:lstStyle/>
          <a:p>
            <a:r>
              <a:rPr lang="en-GB" sz="1200" dirty="0">
                <a:solidFill>
                  <a:schemeClr val="bg1"/>
                </a:solidFill>
              </a:rPr>
              <a:t>Our induction </a:t>
            </a:r>
            <a:r>
              <a:rPr lang="en-GB" sz="1200" dirty="0" err="1">
                <a:solidFill>
                  <a:schemeClr val="bg1"/>
                </a:solidFill>
              </a:rPr>
              <a:t>cermony</a:t>
            </a:r>
            <a:r>
              <a:rPr lang="en-GB" sz="1200" dirty="0">
                <a:solidFill>
                  <a:schemeClr val="bg1"/>
                </a:solidFill>
              </a:rPr>
              <a:t> was scheduled on 6</a:t>
            </a:r>
            <a:r>
              <a:rPr lang="en-GB" sz="1200" baseline="30000" dirty="0">
                <a:solidFill>
                  <a:schemeClr val="bg1"/>
                </a:solidFill>
              </a:rPr>
              <a:t>th</a:t>
            </a:r>
            <a:r>
              <a:rPr lang="en-GB" sz="1200" dirty="0">
                <a:solidFill>
                  <a:schemeClr val="bg1"/>
                </a:solidFill>
              </a:rPr>
              <a:t> of September 2021.</a:t>
            </a:r>
          </a:p>
          <a:p>
            <a:pPr marL="5715" indent="-6350" algn="just">
              <a:lnSpc>
                <a:spcPct val="150000"/>
              </a:lnSpc>
              <a:spcAft>
                <a:spcPts val="5"/>
              </a:spcAft>
            </a:pPr>
            <a:r>
              <a:rPr lang="en-GB" sz="1200" dirty="0">
                <a:solidFill>
                  <a:schemeClr val="bg1"/>
                </a:solidFill>
              </a:rPr>
              <a:t>Welcome address was delivered by </a:t>
            </a:r>
            <a:r>
              <a:rPr lang="en-GB" sz="1200" dirty="0" err="1">
                <a:solidFill>
                  <a:schemeClr val="bg1"/>
                </a:solidFill>
              </a:rPr>
              <a:t>Dr.Vijayalakshmi</a:t>
            </a:r>
            <a:r>
              <a:rPr lang="en-GB" sz="1200" dirty="0">
                <a:solidFill>
                  <a:schemeClr val="bg1"/>
                </a:solidFill>
              </a:rPr>
              <a:t> mam (</a:t>
            </a:r>
            <a:r>
              <a:rPr lang="en-GB" sz="1200" dirty="0" err="1">
                <a:solidFill>
                  <a:schemeClr val="bg1"/>
                </a:solidFill>
              </a:rPr>
              <a:t>Asst.prof.school</a:t>
            </a:r>
            <a:r>
              <a:rPr lang="en-GB" sz="1200" dirty="0">
                <a:solidFill>
                  <a:schemeClr val="bg1"/>
                </a:solidFill>
              </a:rPr>
              <a:t> of social science)</a:t>
            </a:r>
            <a:r>
              <a:rPr lang="en-IN" sz="1200" dirty="0">
                <a:solidFill>
                  <a:schemeClr val="bg1"/>
                </a:solidFill>
                <a:effectLst/>
                <a:latin typeface="Calibri" panose="020F0502020204030204" pitchFamily="34" charset="0"/>
                <a:ea typeface="Calibri" panose="020F0502020204030204" pitchFamily="34" charset="0"/>
              </a:rPr>
              <a:t>.She </a:t>
            </a:r>
            <a:r>
              <a:rPr lang="en-IN" sz="1200" dirty="0">
                <a:solidFill>
                  <a:srgbClr val="000000"/>
                </a:solidFill>
                <a:effectLst/>
                <a:latin typeface="Calibri" panose="020F0502020204030204" pitchFamily="34" charset="0"/>
                <a:ea typeface="Calibri" panose="020F0502020204030204" pitchFamily="34" charset="0"/>
              </a:rPr>
              <a:t>welcomed the distinguished guests and gave a brief introduction about them. She  congratulated students  for joining this prestigious institution. At last she welcomed and invited </a:t>
            </a:r>
            <a:r>
              <a:rPr lang="en-IN" sz="1200" dirty="0" err="1">
                <a:solidFill>
                  <a:srgbClr val="000000"/>
                </a:solidFill>
                <a:effectLst/>
                <a:latin typeface="Calibri" panose="020F0502020204030204" pitchFamily="34" charset="0"/>
                <a:ea typeface="Calibri" panose="020F0502020204030204" pitchFamily="34" charset="0"/>
              </a:rPr>
              <a:t>Dr.</a:t>
            </a:r>
            <a:r>
              <a:rPr lang="en-IN" sz="1200" dirty="0">
                <a:solidFill>
                  <a:srgbClr val="000000"/>
                </a:solidFill>
                <a:effectLst/>
                <a:latin typeface="Calibri" panose="020F0502020204030204" pitchFamily="34" charset="0"/>
                <a:ea typeface="Calibri" panose="020F0502020204030204" pitchFamily="34" charset="0"/>
              </a:rPr>
              <a:t> V. S. Kanchana </a:t>
            </a:r>
            <a:r>
              <a:rPr lang="en-IN" sz="1200" dirty="0" err="1">
                <a:solidFill>
                  <a:srgbClr val="000000"/>
                </a:solidFill>
                <a:effectLst/>
                <a:latin typeface="Calibri" panose="020F0502020204030204" pitchFamily="34" charset="0"/>
                <a:ea typeface="Calibri" panose="020F0502020204030204" pitchFamily="34" charset="0"/>
              </a:rPr>
              <a:t>Bhaaskaran</a:t>
            </a:r>
            <a:r>
              <a:rPr lang="en-IN" sz="1200" dirty="0">
                <a:solidFill>
                  <a:srgbClr val="000000"/>
                </a:solidFill>
                <a:latin typeface="Calibri" panose="020F0502020204030204" pitchFamily="34" charset="0"/>
                <a:ea typeface="Calibri" panose="020F0502020204030204" pitchFamily="34" charset="0"/>
              </a:rPr>
              <a:t>(</a:t>
            </a:r>
            <a:r>
              <a:rPr lang="en-IN" sz="1200" dirty="0">
                <a:solidFill>
                  <a:srgbClr val="000000"/>
                </a:solidFill>
                <a:effectLst/>
                <a:latin typeface="Calibri" panose="020F0502020204030204" pitchFamily="34" charset="0"/>
                <a:ea typeface="Calibri" panose="020F0502020204030204" pitchFamily="34" charset="0"/>
              </a:rPr>
              <a:t>Pro Vice Chancellor)  VIT Chennai to deliver her felicitation address. </a:t>
            </a:r>
          </a:p>
          <a:p>
            <a:pPr marL="5715" indent="-6350" algn="just">
              <a:lnSpc>
                <a:spcPct val="150000"/>
              </a:lnSpc>
              <a:spcAft>
                <a:spcPts val="5"/>
              </a:spcAft>
            </a:pPr>
            <a:r>
              <a:rPr lang="en-IN" sz="1200" dirty="0" err="1">
                <a:solidFill>
                  <a:srgbClr val="000000"/>
                </a:solidFill>
                <a:effectLst/>
                <a:latin typeface="Calibri" panose="020F0502020204030204" pitchFamily="34" charset="0"/>
                <a:ea typeface="Calibri" panose="020F0502020204030204" pitchFamily="34" charset="0"/>
              </a:rPr>
              <a:t>Dr.</a:t>
            </a:r>
            <a:r>
              <a:rPr lang="en-IN" sz="1200" dirty="0">
                <a:solidFill>
                  <a:srgbClr val="000000"/>
                </a:solidFill>
                <a:effectLst/>
                <a:latin typeface="Calibri" panose="020F0502020204030204" pitchFamily="34" charset="0"/>
                <a:ea typeface="Calibri" panose="020F0502020204030204" pitchFamily="34" charset="0"/>
              </a:rPr>
              <a:t> V. S. Kanchana </a:t>
            </a:r>
            <a:r>
              <a:rPr lang="en-IN" sz="1200" dirty="0" err="1">
                <a:solidFill>
                  <a:srgbClr val="000000"/>
                </a:solidFill>
                <a:effectLst/>
                <a:latin typeface="Calibri" panose="020F0502020204030204" pitchFamily="34" charset="0"/>
                <a:ea typeface="Calibri" panose="020F0502020204030204" pitchFamily="34" charset="0"/>
              </a:rPr>
              <a:t>Bhaaskaran</a:t>
            </a:r>
            <a:r>
              <a:rPr lang="en-IN" sz="1200" dirty="0">
                <a:solidFill>
                  <a:srgbClr val="000000"/>
                </a:solidFill>
                <a:effectLst/>
                <a:latin typeface="Calibri" panose="020F0502020204030204" pitchFamily="34" charset="0"/>
                <a:ea typeface="Calibri" panose="020F0502020204030204" pitchFamily="34" charset="0"/>
              </a:rPr>
              <a:t> our Pro Vice Chancellor greeted the guests and she congratulated us on recently getting significant achievement of VIT for getting the  NAAC A++ Grade accreditation with 3.66 CGPA Points. She introduced us about the multidisciplinary ambience, learning opportunities and exposure we would be getting at VIT. She assured us that our strive for excellence would be definitely achieved here at University. She showcased the major strength, vision and mission of VIT. She briefed about the excellent infrastructure and well qualified faculties , advantage of its proximity to Industries and collaboration with leading institutes across the globe.  She advised students to make best use of this opportunity to realize our ambition, so that our dream come true. At last she quoted Swami Vivekanand words as “You are the creator of your own destiny” . </a:t>
            </a:r>
            <a:r>
              <a:rPr lang="en-IN" sz="1200" dirty="0">
                <a:solidFill>
                  <a:srgbClr val="000000"/>
                </a:solidFill>
                <a:effectLst/>
                <a:latin typeface="Arial" panose="020B0604020202020204" pitchFamily="34" charset="0"/>
                <a:ea typeface="Arial" panose="020B0604020202020204" pitchFamily="34" charset="0"/>
              </a:rPr>
              <a:t> </a:t>
            </a:r>
          </a:p>
          <a:p>
            <a:pPr marL="5715" indent="-6350" algn="just">
              <a:lnSpc>
                <a:spcPct val="150000"/>
              </a:lnSpc>
              <a:spcAft>
                <a:spcPts val="5"/>
              </a:spcAft>
            </a:pPr>
            <a:r>
              <a:rPr lang="en-IN" sz="1200" dirty="0">
                <a:solidFill>
                  <a:srgbClr val="000000"/>
                </a:solidFill>
                <a:effectLst/>
                <a:latin typeface="Calibri" panose="020F0502020204030204" pitchFamily="34" charset="0"/>
                <a:ea typeface="Calibri" panose="020F0502020204030204" pitchFamily="34" charset="0"/>
              </a:rPr>
              <a:t>Next </a:t>
            </a:r>
            <a:r>
              <a:rPr lang="en-IN" sz="1200" dirty="0" err="1">
                <a:solidFill>
                  <a:srgbClr val="000000"/>
                </a:solidFill>
                <a:effectLst/>
                <a:latin typeface="Calibri" panose="020F0502020204030204" pitchFamily="34" charset="0"/>
                <a:ea typeface="Calibri" panose="020F0502020204030204" pitchFamily="34" charset="0"/>
              </a:rPr>
              <a:t>Dr.</a:t>
            </a:r>
            <a:r>
              <a:rPr lang="en-IN" sz="1200" dirty="0">
                <a:solidFill>
                  <a:srgbClr val="000000"/>
                </a:solidFill>
                <a:effectLst/>
                <a:latin typeface="Calibri" panose="020F0502020204030204" pitchFamily="34" charset="0"/>
                <a:ea typeface="Calibri" panose="020F0502020204030204" pitchFamily="34" charset="0"/>
              </a:rPr>
              <a:t> Rambabu </a:t>
            </a:r>
            <a:r>
              <a:rPr lang="en-IN" sz="1200" dirty="0" err="1">
                <a:solidFill>
                  <a:srgbClr val="000000"/>
                </a:solidFill>
                <a:effectLst/>
                <a:latin typeface="Calibri" panose="020F0502020204030204" pitchFamily="34" charset="0"/>
                <a:ea typeface="Calibri" panose="020F0502020204030204" pitchFamily="34" charset="0"/>
              </a:rPr>
              <a:t>Kodali</a:t>
            </a:r>
            <a:r>
              <a:rPr lang="en-IN" sz="1200" dirty="0">
                <a:solidFill>
                  <a:srgbClr val="000000"/>
                </a:solidFill>
                <a:effectLst/>
                <a:latin typeface="Calibri" panose="020F0502020204030204" pitchFamily="34" charset="0"/>
                <a:ea typeface="Calibri" panose="020F0502020204030204" pitchFamily="34" charset="0"/>
              </a:rPr>
              <a:t>, Vice Chancellor, VIT briefed us about the journey of our college and its first milestone from Vellore Engineering College to Vellore Deemed to be University in 2001. He stated us about the old days at VIT, as it was founded by our Chancellor </a:t>
            </a:r>
            <a:r>
              <a:rPr lang="en-IN" sz="1200" dirty="0" err="1">
                <a:solidFill>
                  <a:srgbClr val="000000"/>
                </a:solidFill>
                <a:effectLst/>
                <a:latin typeface="Calibri" panose="020F0502020204030204" pitchFamily="34" charset="0"/>
                <a:ea typeface="Calibri" panose="020F0502020204030204" pitchFamily="34" charset="0"/>
              </a:rPr>
              <a:t>Dr.</a:t>
            </a:r>
            <a:r>
              <a:rPr lang="en-IN" sz="1200" dirty="0">
                <a:solidFill>
                  <a:srgbClr val="000000"/>
                </a:solidFill>
                <a:effectLst/>
                <a:latin typeface="Calibri" panose="020F0502020204030204" pitchFamily="34" charset="0"/>
                <a:ea typeface="Calibri" panose="020F0502020204030204" pitchFamily="34" charset="0"/>
              </a:rPr>
              <a:t> G </a:t>
            </a:r>
            <a:r>
              <a:rPr lang="en-IN" sz="1200" dirty="0" err="1">
                <a:solidFill>
                  <a:srgbClr val="000000"/>
                </a:solidFill>
                <a:effectLst/>
                <a:latin typeface="Calibri" panose="020F0502020204030204" pitchFamily="34" charset="0"/>
                <a:ea typeface="Calibri" panose="020F0502020204030204" pitchFamily="34" charset="0"/>
              </a:rPr>
              <a:t>Vishwanathan</a:t>
            </a:r>
            <a:r>
              <a:rPr lang="en-IN" sz="1200" dirty="0">
                <a:solidFill>
                  <a:srgbClr val="000000"/>
                </a:solidFill>
                <a:effectLst/>
                <a:latin typeface="Calibri" panose="020F0502020204030204" pitchFamily="34" charset="0"/>
                <a:ea typeface="Calibri" panose="020F0502020204030204" pitchFamily="34" charset="0"/>
              </a:rPr>
              <a:t> in 1984, the college was started with 15 faculty members, 180 students and at that time it offered 3 programme, it won 8 out of 9 university medals in its very beginning</a:t>
            </a:r>
            <a:r>
              <a:rPr lang="en-IN" sz="1400" dirty="0">
                <a:solidFill>
                  <a:srgbClr val="000000"/>
                </a:solidFill>
                <a:effectLst/>
                <a:latin typeface="Calibri" panose="020F0502020204030204" pitchFamily="34" charset="0"/>
                <a:ea typeface="Calibri" panose="020F0502020204030204" pitchFamily="34" charset="0"/>
              </a:rPr>
              <a:t>.</a:t>
            </a:r>
            <a:r>
              <a:rPr lang="en-IN" sz="1400" dirty="0">
                <a:solidFill>
                  <a:srgbClr val="000000"/>
                </a:solidFill>
                <a:effectLst/>
                <a:latin typeface="Arial" panose="020B0604020202020204" pitchFamily="34" charset="0"/>
                <a:ea typeface="Arial" panose="020B0604020202020204" pitchFamily="34" charset="0"/>
              </a:rPr>
              <a:t>   </a:t>
            </a:r>
            <a:r>
              <a:rPr lang="en-IN" sz="1400" dirty="0">
                <a:solidFill>
                  <a:srgbClr val="000000"/>
                </a:solidFill>
                <a:effectLst/>
                <a:latin typeface="Calibri" panose="020F0502020204030204" pitchFamily="34" charset="0"/>
                <a:ea typeface="Calibri" panose="020F0502020204030204" pitchFamily="34" charset="0"/>
              </a:rPr>
              <a:t> </a:t>
            </a:r>
            <a:endParaRPr lang="en-IN" sz="1400" dirty="0">
              <a:solidFill>
                <a:srgbClr val="000000"/>
              </a:solidFill>
              <a:effectLst/>
              <a:latin typeface="Arial" panose="020B0604020202020204" pitchFamily="34" charset="0"/>
              <a:ea typeface="Arial" panose="020B0604020202020204" pitchFamily="34" charset="0"/>
            </a:endParaRPr>
          </a:p>
          <a:p>
            <a:pPr marL="5715" indent="-6350" algn="just">
              <a:lnSpc>
                <a:spcPct val="150000"/>
              </a:lnSpc>
              <a:spcAft>
                <a:spcPts val="5"/>
              </a:spcAft>
            </a:pPr>
            <a:endParaRPr lang="en-IN" sz="1100" dirty="0"/>
          </a:p>
        </p:txBody>
      </p:sp>
      <p:pic>
        <p:nvPicPr>
          <p:cNvPr id="4" name="Picture 3">
            <a:extLst>
              <a:ext uri="{FF2B5EF4-FFF2-40B4-BE49-F238E27FC236}">
                <a16:creationId xmlns:a16="http://schemas.microsoft.com/office/drawing/2014/main" id="{54A0AD63-993F-4651-98A1-64F0A132ECD4}"/>
              </a:ext>
            </a:extLst>
          </p:cNvPr>
          <p:cNvPicPr/>
          <p:nvPr/>
        </p:nvPicPr>
        <p:blipFill>
          <a:blip r:embed="rId2"/>
          <a:stretch>
            <a:fillRect/>
          </a:stretch>
        </p:blipFill>
        <p:spPr>
          <a:xfrm>
            <a:off x="389206" y="55101"/>
            <a:ext cx="2403286" cy="1467353"/>
          </a:xfrm>
          <a:prstGeom prst="rect">
            <a:avLst/>
          </a:prstGeom>
        </p:spPr>
      </p:pic>
      <p:pic>
        <p:nvPicPr>
          <p:cNvPr id="5" name="Picture 4">
            <a:extLst>
              <a:ext uri="{FF2B5EF4-FFF2-40B4-BE49-F238E27FC236}">
                <a16:creationId xmlns:a16="http://schemas.microsoft.com/office/drawing/2014/main" id="{C90AF790-6B9C-4FF2-AD9B-D50E42627EA6}"/>
              </a:ext>
            </a:extLst>
          </p:cNvPr>
          <p:cNvPicPr/>
          <p:nvPr/>
        </p:nvPicPr>
        <p:blipFill>
          <a:blip r:embed="rId3"/>
          <a:stretch>
            <a:fillRect/>
          </a:stretch>
        </p:blipFill>
        <p:spPr>
          <a:xfrm>
            <a:off x="8323384" y="110162"/>
            <a:ext cx="2574387" cy="1744264"/>
          </a:xfrm>
          <a:prstGeom prst="rect">
            <a:avLst/>
          </a:prstGeom>
        </p:spPr>
      </p:pic>
    </p:spTree>
    <p:extLst>
      <p:ext uri="{BB962C8B-B14F-4D97-AF65-F5344CB8AC3E}">
        <p14:creationId xmlns:p14="http://schemas.microsoft.com/office/powerpoint/2010/main" val="240438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E900-FF30-409C-B4B3-680DE19C158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242C447-ACE4-41C3-9AC9-F40CB22311B7}"/>
              </a:ext>
            </a:extLst>
          </p:cNvPr>
          <p:cNvSpPr>
            <a:spLocks noGrp="1"/>
          </p:cNvSpPr>
          <p:nvPr>
            <p:ph idx="1"/>
          </p:nvPr>
        </p:nvSpPr>
        <p:spPr>
          <a:xfrm>
            <a:off x="1141412" y="2949525"/>
            <a:ext cx="9905999" cy="2841675"/>
          </a:xfrm>
        </p:spPr>
        <p:txBody>
          <a:bodyPr/>
          <a:lstStyle/>
          <a:p>
            <a:r>
              <a:rPr lang="en-IN" sz="1800" dirty="0">
                <a:solidFill>
                  <a:srgbClr val="000000"/>
                </a:solidFill>
                <a:effectLst/>
                <a:latin typeface="Arial" panose="020B0604020202020204" pitchFamily="34" charset="0"/>
                <a:ea typeface="Arial" panose="020B0604020202020204" pitchFamily="34" charset="0"/>
              </a:rPr>
              <a:t>In the continuous pursuit of academic excellence and creating a student-friendly learning environment, VIT introduced the Fully Flexible Credit System</a:t>
            </a:r>
          </a:p>
          <a:p>
            <a:r>
              <a:rPr lang="en-IN" sz="1800" dirty="0">
                <a:solidFill>
                  <a:srgbClr val="000000"/>
                </a:solidFill>
                <a:effectLst/>
                <a:latin typeface="Arial" panose="020B0604020202020204" pitchFamily="34" charset="0"/>
                <a:ea typeface="Arial" panose="020B0604020202020204" pitchFamily="34" charset="0"/>
              </a:rPr>
              <a:t>It is a beneficial system that students with all learning needs, whether someone wishes to complete subjects early or pursue subjects of the other branches for acquiring a Minor/Honours degree. In addition, this system ensures offerings of subjects from all disciplines, encouraging students to pursue multiple interests and develop holistically.</a:t>
            </a:r>
            <a:endParaRPr lang="en-IN" dirty="0"/>
          </a:p>
        </p:txBody>
      </p:sp>
      <p:pic>
        <p:nvPicPr>
          <p:cNvPr id="4" name="Picture 3" descr="FFCS - Fully Flexible Credit System, VIT University">
            <a:extLst>
              <a:ext uri="{FF2B5EF4-FFF2-40B4-BE49-F238E27FC236}">
                <a16:creationId xmlns:a16="http://schemas.microsoft.com/office/drawing/2014/main" id="{901531AD-B3C8-4B4E-974F-0F31CE2D70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7424" y="116595"/>
            <a:ext cx="4400550" cy="2713990"/>
          </a:xfrm>
          <a:prstGeom prst="rect">
            <a:avLst/>
          </a:prstGeom>
          <a:noFill/>
          <a:ln>
            <a:noFill/>
          </a:ln>
        </p:spPr>
      </p:pic>
    </p:spTree>
    <p:extLst>
      <p:ext uri="{BB962C8B-B14F-4D97-AF65-F5344CB8AC3E}">
        <p14:creationId xmlns:p14="http://schemas.microsoft.com/office/powerpoint/2010/main" val="1871162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81FE-074C-4679-AF0E-F6F402313668}"/>
              </a:ext>
            </a:extLst>
          </p:cNvPr>
          <p:cNvSpPr>
            <a:spLocks noGrp="1"/>
          </p:cNvSpPr>
          <p:nvPr>
            <p:ph type="title"/>
          </p:nvPr>
        </p:nvSpPr>
        <p:spPr>
          <a:xfrm>
            <a:off x="1141413" y="316523"/>
            <a:ext cx="9905998" cy="429065"/>
          </a:xfrm>
        </p:spPr>
        <p:txBody>
          <a:bodyPr>
            <a:normAutofit fontScale="90000"/>
          </a:bodyPr>
          <a:lstStyle/>
          <a:p>
            <a:r>
              <a:rPr lang="en-GB" dirty="0"/>
              <a:t>Day 2:</a:t>
            </a:r>
            <a:endParaRPr lang="en-IN" dirty="0"/>
          </a:p>
        </p:txBody>
      </p:sp>
      <p:sp>
        <p:nvSpPr>
          <p:cNvPr id="3" name="Content Placeholder 2">
            <a:extLst>
              <a:ext uri="{FF2B5EF4-FFF2-40B4-BE49-F238E27FC236}">
                <a16:creationId xmlns:a16="http://schemas.microsoft.com/office/drawing/2014/main" id="{48CC2D23-FB15-449E-8F75-56546197E153}"/>
              </a:ext>
            </a:extLst>
          </p:cNvPr>
          <p:cNvSpPr>
            <a:spLocks noGrp="1"/>
          </p:cNvSpPr>
          <p:nvPr>
            <p:ph idx="1"/>
          </p:nvPr>
        </p:nvSpPr>
        <p:spPr>
          <a:xfrm>
            <a:off x="1141412" y="900333"/>
            <a:ext cx="9905999" cy="4890868"/>
          </a:xfrm>
        </p:spPr>
        <p:txBody>
          <a:bodyPr>
            <a:normAutofit/>
          </a:bodyPr>
          <a:lstStyle/>
          <a:p>
            <a:r>
              <a:rPr lang="en-IN" sz="1200" dirty="0">
                <a:solidFill>
                  <a:srgbClr val="000000"/>
                </a:solidFill>
                <a:effectLst/>
                <a:latin typeface="Arial" panose="020B0604020202020204" pitchFamily="34" charset="0"/>
                <a:ea typeface="Arial" panose="020B0604020202020204" pitchFamily="34" charset="0"/>
              </a:rPr>
              <a:t>First session of day two is the Indian Heritage &amp; culture by Dr .Vijayalakshmi. That was a very informative session .She explained about history of </a:t>
            </a:r>
            <a:r>
              <a:rPr lang="en-IN" sz="1200" b="1" dirty="0">
                <a:solidFill>
                  <a:srgbClr val="000000"/>
                </a:solidFill>
                <a:effectLst/>
                <a:latin typeface="Arial" panose="020B0604020202020204" pitchFamily="34" charset="0"/>
                <a:ea typeface="Arial" panose="020B0604020202020204" pitchFamily="34" charset="0"/>
              </a:rPr>
              <a:t>Indian culture and religion</a:t>
            </a:r>
            <a:r>
              <a:rPr lang="en-IN" sz="1200" dirty="0">
                <a:solidFill>
                  <a:srgbClr val="000000"/>
                </a:solidFill>
                <a:effectLst/>
                <a:latin typeface="Arial" panose="020B0604020202020204" pitchFamily="34" charset="0"/>
                <a:ea typeface="Arial" panose="020B0604020202020204" pitchFamily="34" charset="0"/>
              </a:rPr>
              <a:t> and etc</a:t>
            </a:r>
          </a:p>
          <a:p>
            <a:endParaRPr lang="en-IN" sz="1200" dirty="0"/>
          </a:p>
          <a:p>
            <a:endParaRPr lang="en-IN" sz="1200" dirty="0"/>
          </a:p>
          <a:p>
            <a:endParaRPr lang="en-IN" sz="1200" dirty="0"/>
          </a:p>
          <a:p>
            <a:endParaRPr lang="en-IN" sz="1200" dirty="0"/>
          </a:p>
          <a:p>
            <a:endParaRPr lang="en-IN" sz="1200" dirty="0"/>
          </a:p>
          <a:p>
            <a:endParaRPr lang="en-IN" sz="1200" dirty="0"/>
          </a:p>
          <a:p>
            <a:r>
              <a:rPr lang="en-IN" sz="1200" dirty="0"/>
              <a:t>And day 2 is full of EPT exam (English proficiency test).</a:t>
            </a:r>
          </a:p>
          <a:p>
            <a:r>
              <a:rPr lang="en-IN" sz="1200" dirty="0">
                <a:solidFill>
                  <a:srgbClr val="000000"/>
                </a:solidFill>
                <a:effectLst/>
                <a:latin typeface="Arial" panose="020B0604020202020204" pitchFamily="34" charset="0"/>
                <a:ea typeface="Arial" panose="020B0604020202020204" pitchFamily="34" charset="0"/>
              </a:rPr>
              <a:t>Then </a:t>
            </a:r>
            <a:r>
              <a:rPr lang="en-IN" sz="1200" dirty="0" err="1">
                <a:solidFill>
                  <a:srgbClr val="000000"/>
                </a:solidFill>
                <a:effectLst/>
                <a:latin typeface="Arial" panose="020B0604020202020204" pitchFamily="34" charset="0"/>
                <a:ea typeface="Arial" panose="020B0604020202020204" pitchFamily="34" charset="0"/>
              </a:rPr>
              <a:t>Dr.Pradeep</a:t>
            </a:r>
            <a:r>
              <a:rPr lang="en-IN" sz="1200" dirty="0">
                <a:solidFill>
                  <a:srgbClr val="000000"/>
                </a:solidFill>
                <a:effectLst/>
                <a:latin typeface="Arial" panose="020B0604020202020204" pitchFamily="34" charset="0"/>
                <a:ea typeface="Arial" panose="020B0604020202020204" pitchFamily="34" charset="0"/>
              </a:rPr>
              <a:t> Kumar instructions about EPT and explained about time slots for each department and about the platform, am online leaning management system (LMS), Moodle ,on which most of VIT”s tests are conducted.</a:t>
            </a:r>
          </a:p>
          <a:p>
            <a:r>
              <a:rPr lang="en-IN" sz="1200" dirty="0">
                <a:solidFill>
                  <a:srgbClr val="000000"/>
                </a:solidFill>
                <a:effectLst/>
                <a:latin typeface="Arial" panose="020B0604020202020204" pitchFamily="34" charset="0"/>
                <a:ea typeface="Arial" panose="020B0604020202020204" pitchFamily="34" charset="0"/>
              </a:rPr>
              <a:t>The EPT was done to test the English skills of students. The students were assured to be given help in English if they weren’t good enough. The EPT was conducted in two days. One of which was a mock test and the other day included the actual examination.</a:t>
            </a:r>
            <a:r>
              <a:rPr lang="en-IN" sz="1200" b="1" dirty="0">
                <a:solidFill>
                  <a:srgbClr val="000000"/>
                </a:solidFill>
                <a:effectLst/>
                <a:latin typeface="Arial" panose="020B0604020202020204" pitchFamily="34" charset="0"/>
                <a:ea typeface="Arial" panose="020B0604020202020204" pitchFamily="34" charset="0"/>
              </a:rPr>
              <a:t> </a:t>
            </a:r>
          </a:p>
          <a:p>
            <a:r>
              <a:rPr lang="en-IN" sz="1200" dirty="0">
                <a:solidFill>
                  <a:srgbClr val="000000"/>
                </a:solidFill>
                <a:effectLst/>
                <a:latin typeface="Arial" panose="020B0604020202020204" pitchFamily="34" charset="0"/>
                <a:ea typeface="Arial" panose="020B0604020202020204" pitchFamily="34" charset="0"/>
              </a:rPr>
              <a:t>If the</a:t>
            </a:r>
            <a:r>
              <a:rPr lang="en-IN" sz="1200" i="1" dirty="0">
                <a:solidFill>
                  <a:srgbClr val="000000"/>
                </a:solidFill>
                <a:effectLst/>
                <a:latin typeface="Arial" panose="020B0604020202020204" pitchFamily="34" charset="0"/>
                <a:ea typeface="Arial" panose="020B0604020202020204" pitchFamily="34" charset="0"/>
              </a:rPr>
              <a:t> EPT</a:t>
            </a:r>
            <a:r>
              <a:rPr lang="en-IN" sz="1200" dirty="0">
                <a:solidFill>
                  <a:srgbClr val="000000"/>
                </a:solidFill>
                <a:effectLst/>
                <a:latin typeface="Arial" panose="020B0604020202020204" pitchFamily="34" charset="0"/>
                <a:ea typeface="Arial" panose="020B0604020202020204" pitchFamily="34" charset="0"/>
              </a:rPr>
              <a:t> mock test was not a success then slot wise </a:t>
            </a:r>
            <a:r>
              <a:rPr lang="en-IN" sz="1200" i="1" dirty="0">
                <a:solidFill>
                  <a:srgbClr val="000000"/>
                </a:solidFill>
                <a:effectLst/>
                <a:latin typeface="Arial" panose="020B0604020202020204" pitchFamily="34" charset="0"/>
                <a:ea typeface="Arial" panose="020B0604020202020204" pitchFamily="34" charset="0"/>
              </a:rPr>
              <a:t>EPT</a:t>
            </a:r>
            <a:r>
              <a:rPr lang="en-IN" sz="1200" dirty="0">
                <a:solidFill>
                  <a:srgbClr val="000000"/>
                </a:solidFill>
                <a:effectLst/>
                <a:latin typeface="Arial" panose="020B0604020202020204" pitchFamily="34" charset="0"/>
                <a:ea typeface="Arial" panose="020B0604020202020204" pitchFamily="34" charset="0"/>
              </a:rPr>
              <a:t> will be scheduled for students. </a:t>
            </a:r>
          </a:p>
          <a:p>
            <a:endParaRPr lang="en-IN" sz="1200" dirty="0">
              <a:solidFill>
                <a:srgbClr val="000000"/>
              </a:solidFill>
              <a:effectLst/>
              <a:latin typeface="Arial" panose="020B0604020202020204" pitchFamily="34" charset="0"/>
              <a:ea typeface="Arial" panose="020B0604020202020204" pitchFamily="34" charset="0"/>
            </a:endParaRPr>
          </a:p>
          <a:p>
            <a:endParaRPr lang="en-IN" sz="1200" dirty="0">
              <a:solidFill>
                <a:srgbClr val="000000"/>
              </a:solidFill>
              <a:effectLst/>
              <a:latin typeface="Arial" panose="020B0604020202020204" pitchFamily="34" charset="0"/>
              <a:ea typeface="Arial" panose="020B0604020202020204" pitchFamily="34" charset="0"/>
            </a:endParaRPr>
          </a:p>
          <a:p>
            <a:endParaRPr lang="en-IN" sz="1200" dirty="0"/>
          </a:p>
        </p:txBody>
      </p:sp>
      <p:pic>
        <p:nvPicPr>
          <p:cNvPr id="4" name="Picture 3">
            <a:extLst>
              <a:ext uri="{FF2B5EF4-FFF2-40B4-BE49-F238E27FC236}">
                <a16:creationId xmlns:a16="http://schemas.microsoft.com/office/drawing/2014/main" id="{C5C99F60-931D-49DB-9CAD-2343B9ACCBA4}"/>
              </a:ext>
            </a:extLst>
          </p:cNvPr>
          <p:cNvPicPr>
            <a:picLocks noChangeAspect="1"/>
          </p:cNvPicPr>
          <p:nvPr/>
        </p:nvPicPr>
        <p:blipFill>
          <a:blip r:embed="rId2">
            <a:extLst>
              <a:ext uri="{28A0092B-C50C-407E-A947-70E740481C1C}">
                <a14:useLocalDpi xmlns:a14="http://schemas.microsoft.com/office/drawing/2010/main" val="0"/>
              </a:ext>
            </a:extLst>
          </a:blip>
          <a:srcRect l="2977" t="4613" r="3247" b="10437"/>
          <a:stretch>
            <a:fillRect/>
          </a:stretch>
        </p:blipFill>
        <p:spPr bwMode="auto">
          <a:xfrm>
            <a:off x="1362709" y="1521117"/>
            <a:ext cx="5283835" cy="2035175"/>
          </a:xfrm>
          <a:prstGeom prst="rect">
            <a:avLst/>
          </a:prstGeom>
          <a:noFill/>
          <a:ln>
            <a:noFill/>
          </a:ln>
        </p:spPr>
      </p:pic>
      <p:pic>
        <p:nvPicPr>
          <p:cNvPr id="5" name="Picture 4">
            <a:extLst>
              <a:ext uri="{FF2B5EF4-FFF2-40B4-BE49-F238E27FC236}">
                <a16:creationId xmlns:a16="http://schemas.microsoft.com/office/drawing/2014/main" id="{0D6DD56F-FED3-42A1-8C75-FADCFBE4D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6137" y="1411923"/>
            <a:ext cx="2867025" cy="2348230"/>
          </a:xfrm>
          <a:prstGeom prst="rect">
            <a:avLst/>
          </a:prstGeom>
          <a:noFill/>
          <a:ln>
            <a:noFill/>
          </a:ln>
        </p:spPr>
      </p:pic>
    </p:spTree>
    <p:extLst>
      <p:ext uri="{BB962C8B-B14F-4D97-AF65-F5344CB8AC3E}">
        <p14:creationId xmlns:p14="http://schemas.microsoft.com/office/powerpoint/2010/main" val="224345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1938-4C2A-4DDB-B7D6-5110058E97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2971642-2270-4532-BB4A-9074D3AC2A69}"/>
              </a:ext>
            </a:extLst>
          </p:cNvPr>
          <p:cNvSpPr>
            <a:spLocks noGrp="1"/>
          </p:cNvSpPr>
          <p:nvPr>
            <p:ph idx="1"/>
          </p:nvPr>
        </p:nvSpPr>
        <p:spPr>
          <a:xfrm>
            <a:off x="1141412" y="2295525"/>
            <a:ext cx="9905999" cy="3495676"/>
          </a:xfrm>
        </p:spPr>
        <p:txBody>
          <a:bodyPr>
            <a:normAutofit fontScale="25000" lnSpcReduction="20000"/>
          </a:bodyPr>
          <a:lstStyle/>
          <a:p>
            <a:endParaRPr lang="en-IN" sz="4800" dirty="0">
              <a:solidFill>
                <a:srgbClr val="000000"/>
              </a:solidFill>
              <a:effectLst/>
              <a:latin typeface="Arial" panose="020B0604020202020204" pitchFamily="34" charset="0"/>
              <a:ea typeface="Arial" panose="020B0604020202020204" pitchFamily="34" charset="0"/>
            </a:endParaRPr>
          </a:p>
          <a:p>
            <a:r>
              <a:rPr lang="en-IN" sz="4800" dirty="0">
                <a:solidFill>
                  <a:srgbClr val="000000"/>
                </a:solidFill>
                <a:effectLst/>
                <a:latin typeface="Arial" panose="020B0604020202020204" pitchFamily="34" charset="0"/>
                <a:ea typeface="Arial" panose="020B0604020202020204" pitchFamily="34" charset="0"/>
              </a:rPr>
              <a:t>The First session of day 3 started at 9 am with the introduction of VTOP by </a:t>
            </a:r>
            <a:r>
              <a:rPr lang="en-IN" sz="4800" dirty="0" err="1">
                <a:solidFill>
                  <a:srgbClr val="000000"/>
                </a:solidFill>
                <a:effectLst/>
                <a:latin typeface="Arial" panose="020B0604020202020204" pitchFamily="34" charset="0"/>
                <a:ea typeface="Arial" panose="020B0604020202020204" pitchFamily="34" charset="0"/>
              </a:rPr>
              <a:t>Dr.</a:t>
            </a:r>
            <a:r>
              <a:rPr lang="en-IN" sz="4800" dirty="0">
                <a:solidFill>
                  <a:srgbClr val="000000"/>
                </a:solidFill>
                <a:effectLst/>
                <a:latin typeface="Arial" panose="020B0604020202020204" pitchFamily="34" charset="0"/>
                <a:ea typeface="Arial" panose="020B0604020202020204" pitchFamily="34" charset="0"/>
              </a:rPr>
              <a:t> Pradeep Kumar T.S, Deputy Director and </a:t>
            </a:r>
            <a:r>
              <a:rPr lang="en-IN" sz="4800" dirty="0" err="1">
                <a:solidFill>
                  <a:srgbClr val="000000"/>
                </a:solidFill>
                <a:effectLst/>
                <a:latin typeface="Arial" panose="020B0604020202020204" pitchFamily="34" charset="0"/>
                <a:ea typeface="Arial" panose="020B0604020202020204" pitchFamily="34" charset="0"/>
              </a:rPr>
              <a:t>Dr.</a:t>
            </a:r>
            <a:r>
              <a:rPr lang="en-IN" sz="4800" dirty="0">
                <a:solidFill>
                  <a:srgbClr val="000000"/>
                </a:solidFill>
                <a:effectLst/>
                <a:latin typeface="Arial" panose="020B0604020202020204" pitchFamily="34" charset="0"/>
                <a:ea typeface="Arial" panose="020B0604020202020204" pitchFamily="34" charset="0"/>
              </a:rPr>
              <a:t> </a:t>
            </a:r>
            <a:r>
              <a:rPr lang="en-IN" sz="4800" dirty="0" err="1">
                <a:solidFill>
                  <a:srgbClr val="000000"/>
                </a:solidFill>
                <a:effectLst/>
                <a:latin typeface="Arial" panose="020B0604020202020204" pitchFamily="34" charset="0"/>
                <a:ea typeface="Arial" panose="020B0604020202020204" pitchFamily="34" charset="0"/>
              </a:rPr>
              <a:t>Suganya</a:t>
            </a:r>
            <a:r>
              <a:rPr lang="en-IN" sz="4800" dirty="0">
                <a:solidFill>
                  <a:srgbClr val="000000"/>
                </a:solidFill>
                <a:effectLst/>
                <a:latin typeface="Arial" panose="020B0604020202020204" pitchFamily="34" charset="0"/>
                <a:ea typeface="Arial" panose="020B0604020202020204" pitchFamily="34" charset="0"/>
              </a:rPr>
              <a:t>, Assistance Director. They clearly explained about the website which has been created by VIT.</a:t>
            </a:r>
          </a:p>
          <a:p>
            <a:r>
              <a:rPr lang="en-IN" sz="4800" dirty="0">
                <a:solidFill>
                  <a:srgbClr val="000000"/>
                </a:solidFill>
                <a:effectLst/>
                <a:latin typeface="Arial" panose="020B0604020202020204" pitchFamily="34" charset="0"/>
                <a:ea typeface="Arial" panose="020B0604020202020204" pitchFamily="34" charset="0"/>
              </a:rPr>
              <a:t>The second session is hostels procedure &amp; facilities at VIT Chennai by </a:t>
            </a:r>
            <a:r>
              <a:rPr lang="en-IN" sz="4800" dirty="0" err="1">
                <a:solidFill>
                  <a:srgbClr val="000000"/>
                </a:solidFill>
                <a:effectLst/>
                <a:latin typeface="Arial" panose="020B0604020202020204" pitchFamily="34" charset="0"/>
                <a:ea typeface="Arial" panose="020B0604020202020204" pitchFamily="34" charset="0"/>
              </a:rPr>
              <a:t>Dr.V.Pattabiraman</a:t>
            </a:r>
            <a:r>
              <a:rPr lang="en-IN" sz="4800" dirty="0">
                <a:solidFill>
                  <a:srgbClr val="000000"/>
                </a:solidFill>
                <a:effectLst/>
                <a:latin typeface="Arial" panose="020B0604020202020204" pitchFamily="34" charset="0"/>
                <a:ea typeface="Arial" panose="020B0604020202020204" pitchFamily="34" charset="0"/>
              </a:rPr>
              <a:t>. He clearly explained about hostels very well and it was very informative session given by him about hostels.</a:t>
            </a:r>
          </a:p>
          <a:p>
            <a:r>
              <a:rPr lang="en-IN" sz="4800" b="1" dirty="0">
                <a:solidFill>
                  <a:srgbClr val="000000"/>
                </a:solidFill>
                <a:latin typeface="Arial" panose="020B0604020202020204" pitchFamily="34" charset="0"/>
                <a:ea typeface="Arial" panose="020B0604020202020204" pitchFamily="34" charset="0"/>
              </a:rPr>
              <a:t>HI</a:t>
            </a:r>
            <a:r>
              <a:rPr lang="en-IN" sz="4800" b="1" dirty="0">
                <a:solidFill>
                  <a:srgbClr val="000000"/>
                </a:solidFill>
                <a:effectLst/>
                <a:latin typeface="Arial" panose="020B0604020202020204" pitchFamily="34" charset="0"/>
                <a:ea typeface="Arial" panose="020B0604020202020204" pitchFamily="34" charset="0"/>
              </a:rPr>
              <a:t>GHLIGHTS </a:t>
            </a:r>
            <a:endParaRPr lang="en-IN" sz="4800" dirty="0">
              <a:solidFill>
                <a:srgbClr val="000000"/>
              </a:solidFill>
              <a:effectLst/>
              <a:latin typeface="Arial" panose="020B0604020202020204" pitchFamily="34" charset="0"/>
              <a:ea typeface="Arial" panose="020B0604020202020204" pitchFamily="34" charset="0"/>
            </a:endParaRPr>
          </a:p>
          <a:p>
            <a:pPr marL="342900" marR="3810" indent="-342900" fontAlgn="base">
              <a:lnSpc>
                <a:spcPct val="111000"/>
              </a:lnSpc>
              <a:spcAft>
                <a:spcPts val="25"/>
              </a:spcAft>
              <a:buClr>
                <a:srgbClr val="000000"/>
              </a:buClr>
              <a:buSzPts val="1200"/>
            </a:pPr>
            <a:r>
              <a:rPr lang="en-IN" sz="28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2,3 AND 4 BEDDED AC/NON AC ROOMS </a:t>
            </a:r>
          </a:p>
          <a:p>
            <a:pPr marL="342900" marR="3810" indent="-342900" fontAlgn="base">
              <a:lnSpc>
                <a:spcPct val="111000"/>
              </a:lnSpc>
              <a:spcAft>
                <a:spcPts val="25"/>
              </a:spcAft>
              <a:buClr>
                <a:srgbClr val="000000"/>
              </a:buClr>
              <a:buSzPts val="1200"/>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OPTION </a:t>
            </a:r>
            <a:r>
              <a:rPr lang="en-IN" sz="28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AC FACILIT</a:t>
            </a: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Y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24/7 HEALTH CARE FACILITIES AVAILABLE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ENTERTAINMENT HALLS WITH MULTI CHANNEL TV FACILITY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OPEN AIR MOVIE SCREENING FACILTY(WEEKLY )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24/7 CCTV INVIGILANCE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RO WATER IN ALL FLOORS FOR DRINKING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SOLAR HOT WATER FOR BATHING PURPOSES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REGULATED HOUSE-KEEPING CARE </a:t>
            </a:r>
          </a:p>
          <a:p>
            <a:pPr marL="342900" marR="3810" lvl="0" indent="-342900" fontAlgn="base">
              <a:lnSpc>
                <a:spcPct val="111000"/>
              </a:lnSpc>
              <a:spcAft>
                <a:spcPts val="745"/>
              </a:spcAft>
              <a:buClr>
                <a:srgbClr val="000000"/>
              </a:buClr>
              <a:buSzPts val="1200"/>
              <a:buFont typeface="Arial" panose="020B0604020202020204" pitchFamily="34" charset="0"/>
              <a:buChar char="•"/>
            </a:pPr>
            <a:r>
              <a:rPr lang="en-IN" sz="2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GREEN AMBIANCE </a:t>
            </a:r>
          </a:p>
          <a:p>
            <a:endParaRPr lang="en-IN" dirty="0"/>
          </a:p>
        </p:txBody>
      </p:sp>
      <p:pic>
        <p:nvPicPr>
          <p:cNvPr id="4" name="Picture 3">
            <a:extLst>
              <a:ext uri="{FF2B5EF4-FFF2-40B4-BE49-F238E27FC236}">
                <a16:creationId xmlns:a16="http://schemas.microsoft.com/office/drawing/2014/main" id="{E71DF909-763B-45DD-951F-2197A444129B}"/>
              </a:ext>
            </a:extLst>
          </p:cNvPr>
          <p:cNvPicPr/>
          <p:nvPr/>
        </p:nvPicPr>
        <p:blipFill>
          <a:blip r:embed="rId2"/>
          <a:stretch>
            <a:fillRect/>
          </a:stretch>
        </p:blipFill>
        <p:spPr>
          <a:xfrm>
            <a:off x="1233486" y="33338"/>
            <a:ext cx="4381502" cy="2552700"/>
          </a:xfrm>
          <a:prstGeom prst="rect">
            <a:avLst/>
          </a:prstGeom>
        </p:spPr>
      </p:pic>
      <p:pic>
        <p:nvPicPr>
          <p:cNvPr id="5" name="Picture 4">
            <a:extLst>
              <a:ext uri="{FF2B5EF4-FFF2-40B4-BE49-F238E27FC236}">
                <a16:creationId xmlns:a16="http://schemas.microsoft.com/office/drawing/2014/main" id="{5A41DD9D-59AF-48C7-8A82-3CB9AEF5D102}"/>
              </a:ext>
            </a:extLst>
          </p:cNvPr>
          <p:cNvPicPr/>
          <p:nvPr/>
        </p:nvPicPr>
        <p:blipFill>
          <a:blip r:embed="rId3"/>
          <a:stretch>
            <a:fillRect/>
          </a:stretch>
        </p:blipFill>
        <p:spPr>
          <a:xfrm>
            <a:off x="6716396" y="276226"/>
            <a:ext cx="3470593" cy="2224088"/>
          </a:xfrm>
          <a:prstGeom prst="rect">
            <a:avLst/>
          </a:prstGeom>
        </p:spPr>
      </p:pic>
      <p:pic>
        <p:nvPicPr>
          <p:cNvPr id="6" name="Picture 5">
            <a:extLst>
              <a:ext uri="{FF2B5EF4-FFF2-40B4-BE49-F238E27FC236}">
                <a16:creationId xmlns:a16="http://schemas.microsoft.com/office/drawing/2014/main" id="{66C5EAFA-0D1C-4A16-9E9A-7BF8AEBB5AF6}"/>
              </a:ext>
            </a:extLst>
          </p:cNvPr>
          <p:cNvPicPr/>
          <p:nvPr/>
        </p:nvPicPr>
        <p:blipFill>
          <a:blip r:embed="rId4"/>
          <a:stretch>
            <a:fillRect/>
          </a:stretch>
        </p:blipFill>
        <p:spPr>
          <a:xfrm>
            <a:off x="6459537" y="3390900"/>
            <a:ext cx="3960813" cy="2533650"/>
          </a:xfrm>
          <a:prstGeom prst="rect">
            <a:avLst/>
          </a:prstGeom>
        </p:spPr>
      </p:pic>
    </p:spTree>
    <p:extLst>
      <p:ext uri="{BB962C8B-B14F-4D97-AF65-F5344CB8AC3E}">
        <p14:creationId xmlns:p14="http://schemas.microsoft.com/office/powerpoint/2010/main" val="199056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329E-9F06-4AF6-94FF-5C977606E9A9}"/>
              </a:ext>
            </a:extLst>
          </p:cNvPr>
          <p:cNvSpPr>
            <a:spLocks noGrp="1"/>
          </p:cNvSpPr>
          <p:nvPr>
            <p:ph type="title"/>
          </p:nvPr>
        </p:nvSpPr>
        <p:spPr>
          <a:xfrm>
            <a:off x="1184276" y="618518"/>
            <a:ext cx="9905998" cy="910246"/>
          </a:xfrm>
        </p:spPr>
        <p:txBody>
          <a:bodyPr/>
          <a:lstStyle/>
          <a:p>
            <a:r>
              <a:rPr lang="en-IN" sz="1800" b="1" dirty="0">
                <a:solidFill>
                  <a:srgbClr val="000000"/>
                </a:solidFill>
                <a:effectLst/>
                <a:latin typeface="Arial" panose="020B0604020202020204" pitchFamily="34" charset="0"/>
                <a:ea typeface="Arial" panose="020B0604020202020204" pitchFamily="34" charset="0"/>
              </a:rPr>
              <a:t>                       </a:t>
            </a:r>
            <a:endParaRPr lang="en-IN" dirty="0"/>
          </a:p>
        </p:txBody>
      </p:sp>
      <p:sp>
        <p:nvSpPr>
          <p:cNvPr id="3" name="Content Placeholder 2">
            <a:extLst>
              <a:ext uri="{FF2B5EF4-FFF2-40B4-BE49-F238E27FC236}">
                <a16:creationId xmlns:a16="http://schemas.microsoft.com/office/drawing/2014/main" id="{95A758AC-79FB-46E9-947F-ED6A0090CA0B}"/>
              </a:ext>
            </a:extLst>
          </p:cNvPr>
          <p:cNvSpPr>
            <a:spLocks noGrp="1"/>
          </p:cNvSpPr>
          <p:nvPr>
            <p:ph idx="1"/>
          </p:nvPr>
        </p:nvSpPr>
        <p:spPr>
          <a:xfrm>
            <a:off x="1141412" y="2029174"/>
            <a:ext cx="9905999" cy="3762027"/>
          </a:xfrm>
        </p:spPr>
        <p:txBody>
          <a:bodyPr>
            <a:normAutofit lnSpcReduction="10000"/>
          </a:bodyPr>
          <a:lstStyle/>
          <a:p>
            <a:r>
              <a:rPr lang="en-IN" sz="1800" dirty="0">
                <a:solidFill>
                  <a:srgbClr val="000000"/>
                </a:solidFill>
                <a:effectLst/>
                <a:latin typeface="Arial" panose="020B0604020202020204" pitchFamily="34" charset="0"/>
                <a:ea typeface="Arial" panose="020B0604020202020204" pitchFamily="34" charset="0"/>
              </a:rPr>
              <a:t>Yoga for healthy life by </a:t>
            </a:r>
            <a:r>
              <a:rPr lang="en-IN" sz="1800" dirty="0" err="1">
                <a:solidFill>
                  <a:srgbClr val="000000"/>
                </a:solidFill>
                <a:effectLst/>
                <a:latin typeface="Arial" panose="020B0604020202020204" pitchFamily="34" charset="0"/>
                <a:ea typeface="Arial" panose="020B0604020202020204" pitchFamily="34" charset="0"/>
              </a:rPr>
              <a:t>Mrs.Padmini</a:t>
            </a:r>
            <a:r>
              <a:rPr lang="en-IN" sz="1800" dirty="0">
                <a:solidFill>
                  <a:srgbClr val="000000"/>
                </a:solidFill>
                <a:effectLst/>
                <a:latin typeface="Arial" panose="020B0604020202020204" pitchFamily="34" charset="0"/>
                <a:ea typeface="Arial" panose="020B0604020202020204" pitchFamily="34" charset="0"/>
              </a:rPr>
              <a:t> jog.</a:t>
            </a:r>
          </a:p>
          <a:p>
            <a:r>
              <a:rPr lang="en-IN" sz="1800" b="1" dirty="0">
                <a:solidFill>
                  <a:srgbClr val="000000"/>
                </a:solidFill>
                <a:effectLst/>
                <a:latin typeface="Arial" panose="020B0604020202020204" pitchFamily="34" charset="0"/>
                <a:ea typeface="Arial" panose="020B0604020202020204" pitchFamily="34" charset="0"/>
              </a:rPr>
              <a:t>Sports: </a:t>
            </a:r>
          </a:p>
          <a:p>
            <a:r>
              <a:rPr lang="en-IN" sz="1800" dirty="0">
                <a:solidFill>
                  <a:srgbClr val="000000"/>
                </a:solidFill>
                <a:latin typeface="Arial" panose="020B0604020202020204" pitchFamily="34" charset="0"/>
                <a:ea typeface="Arial" panose="020B0604020202020204" pitchFamily="34" charset="0"/>
              </a:rPr>
              <a:t>Sports at vit Chennai by </a:t>
            </a:r>
            <a:r>
              <a:rPr lang="en-IN" sz="1800" dirty="0" err="1">
                <a:solidFill>
                  <a:srgbClr val="000000"/>
                </a:solidFill>
                <a:latin typeface="Arial" panose="020B0604020202020204" pitchFamily="34" charset="0"/>
                <a:ea typeface="Arial" panose="020B0604020202020204" pitchFamily="34" charset="0"/>
              </a:rPr>
              <a:t>Lt.P.M.Balamurali</a:t>
            </a:r>
            <a:endParaRPr lang="en-IN" sz="1800" dirty="0">
              <a:solidFill>
                <a:srgbClr val="000000"/>
              </a:solidFill>
              <a:effectLst/>
              <a:latin typeface="Arial" panose="020B0604020202020204" pitchFamily="34" charset="0"/>
              <a:ea typeface="Arial" panose="020B0604020202020204" pitchFamily="34" charset="0"/>
            </a:endParaRPr>
          </a:p>
          <a:p>
            <a:r>
              <a:rPr lang="en-IN" sz="1800" dirty="0">
                <a:solidFill>
                  <a:srgbClr val="000000"/>
                </a:solidFill>
                <a:effectLst/>
                <a:latin typeface="Arial" panose="020B0604020202020204" pitchFamily="34" charset="0"/>
                <a:ea typeface="Arial" panose="020B0604020202020204" pitchFamily="34" charset="0"/>
              </a:rPr>
              <a:t> </a:t>
            </a:r>
            <a:r>
              <a:rPr lang="en-IN" sz="1800" dirty="0">
                <a:solidFill>
                  <a:srgbClr val="202124"/>
                </a:solidFill>
                <a:effectLst/>
                <a:latin typeface="Arial" panose="020B0604020202020204" pitchFamily="34" charset="0"/>
                <a:ea typeface="Arial" panose="020B0604020202020204" pitchFamily="34" charset="0"/>
              </a:rPr>
              <a:t>Sports is very essential for every human life which keep them fit and fine and physical strength. It has great importance in each stage of life. It also improves the personality of peoples.</a:t>
            </a:r>
          </a:p>
          <a:p>
            <a:r>
              <a:rPr lang="en-US" sz="1800" dirty="0">
                <a:solidFill>
                  <a:srgbClr val="000000"/>
                </a:solidFill>
                <a:effectLst/>
                <a:latin typeface="Arial" panose="020B0604020202020204" pitchFamily="34" charset="0"/>
                <a:ea typeface="Arial" panose="020B0604020202020204" pitchFamily="34" charset="0"/>
              </a:rPr>
              <a:t>To give all the freshers a red carpet welcome. Dr. Geeta (Associate Dean and professor ,SCOPE, VIT </a:t>
            </a:r>
            <a:r>
              <a:rPr lang="en-US" sz="1800" dirty="0" err="1">
                <a:solidFill>
                  <a:srgbClr val="000000"/>
                </a:solidFill>
                <a:effectLst/>
                <a:latin typeface="Arial" panose="020B0604020202020204" pitchFamily="34" charset="0"/>
                <a:ea typeface="Arial" panose="020B0604020202020204" pitchFamily="34" charset="0"/>
              </a:rPr>
              <a:t>Cnennai</a:t>
            </a:r>
            <a:r>
              <a:rPr lang="en-US" sz="1800" dirty="0">
                <a:solidFill>
                  <a:srgbClr val="000000"/>
                </a:solidFill>
                <a:effectLst/>
                <a:latin typeface="Arial" panose="020B0604020202020204" pitchFamily="34" charset="0"/>
                <a:ea typeface="Arial" panose="020B0604020202020204" pitchFamily="34" charset="0"/>
              </a:rPr>
              <a:t> )was invited with the welcome address. She told us about the history of the school of computer engineering here at VIT’s Chennai campus and explained how the program would help us develop our skills and create a bright future with a stable career.</a:t>
            </a:r>
            <a:endParaRPr lang="en-IN" dirty="0"/>
          </a:p>
        </p:txBody>
      </p:sp>
      <p:pic>
        <p:nvPicPr>
          <p:cNvPr id="4" name="Picture 3">
            <a:extLst>
              <a:ext uri="{FF2B5EF4-FFF2-40B4-BE49-F238E27FC236}">
                <a16:creationId xmlns:a16="http://schemas.microsoft.com/office/drawing/2014/main" id="{F61828D6-8F68-4E11-8DBE-094386AB11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1300" y="-10940"/>
            <a:ext cx="2771775" cy="2009300"/>
          </a:xfrm>
          <a:prstGeom prst="rect">
            <a:avLst/>
          </a:prstGeom>
          <a:noFill/>
          <a:ln>
            <a:noFill/>
          </a:ln>
        </p:spPr>
      </p:pic>
      <p:pic>
        <p:nvPicPr>
          <p:cNvPr id="5" name="Picture 4">
            <a:extLst>
              <a:ext uri="{FF2B5EF4-FFF2-40B4-BE49-F238E27FC236}">
                <a16:creationId xmlns:a16="http://schemas.microsoft.com/office/drawing/2014/main" id="{4AAC4DEB-90A4-4860-9036-2E34773D37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30" t="14891" r="33259" b="16565"/>
          <a:stretch/>
        </p:blipFill>
        <p:spPr bwMode="auto">
          <a:xfrm>
            <a:off x="1416368" y="166051"/>
            <a:ext cx="3785870" cy="18014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2684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A945-4F9B-4A7F-866E-FEE930FD736C}"/>
              </a:ext>
            </a:extLst>
          </p:cNvPr>
          <p:cNvSpPr>
            <a:spLocks noGrp="1"/>
          </p:cNvSpPr>
          <p:nvPr>
            <p:ph type="title"/>
          </p:nvPr>
        </p:nvSpPr>
        <p:spPr>
          <a:xfrm>
            <a:off x="1141413" y="618518"/>
            <a:ext cx="9905998" cy="549882"/>
          </a:xfrm>
        </p:spPr>
        <p:txBody>
          <a:bodyPr>
            <a:normAutofit fontScale="90000"/>
          </a:bodyPr>
          <a:lstStyle/>
          <a:p>
            <a:r>
              <a:rPr lang="en-IN" sz="1800" b="1" dirty="0">
                <a:solidFill>
                  <a:srgbClr val="000000"/>
                </a:solidFill>
                <a:effectLst/>
                <a:latin typeface="Arial" panose="020B0604020202020204" pitchFamily="34" charset="0"/>
                <a:ea typeface="Arial" panose="020B0604020202020204" pitchFamily="34" charset="0"/>
              </a:rPr>
              <a:t>2. </a:t>
            </a:r>
            <a:r>
              <a:rPr lang="en-IN" sz="1800" b="1" u="sng" dirty="0">
                <a:solidFill>
                  <a:srgbClr val="000000"/>
                </a:solidFill>
                <a:effectLst/>
                <a:uFill>
                  <a:solidFill>
                    <a:srgbClr val="000000"/>
                  </a:solidFill>
                </a:uFill>
                <a:latin typeface="Arial" panose="020B0604020202020204" pitchFamily="34" charset="0"/>
                <a:ea typeface="Arial" panose="020B0604020202020204" pitchFamily="34" charset="0"/>
              </a:rPr>
              <a:t>Learning during the general induction programme</a:t>
            </a:r>
            <a:r>
              <a:rPr lang="en-IN" sz="1800" b="1" dirty="0">
                <a:solidFill>
                  <a:srgbClr val="000000"/>
                </a:solidFill>
                <a:effectLst/>
                <a:latin typeface="Arial" panose="020B0604020202020204" pitchFamily="34" charset="0"/>
                <a:ea typeface="Arial" panose="020B0604020202020204" pitchFamily="34" charset="0"/>
              </a:rPr>
              <a:t>  </a:t>
            </a:r>
            <a:br>
              <a:rPr lang="en-IN" sz="1800" b="1"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CF906B6D-A9D5-49DC-B0AF-5CC94FBBDD31}"/>
              </a:ext>
            </a:extLst>
          </p:cNvPr>
          <p:cNvSpPr>
            <a:spLocks noGrp="1"/>
          </p:cNvSpPr>
          <p:nvPr>
            <p:ph idx="1"/>
          </p:nvPr>
        </p:nvSpPr>
        <p:spPr>
          <a:xfrm>
            <a:off x="1141412" y="927100"/>
            <a:ext cx="9905999" cy="4864101"/>
          </a:xfrm>
        </p:spPr>
        <p:txBody>
          <a:bodyPr>
            <a:normAutofit fontScale="62500" lnSpcReduction="20000"/>
          </a:bodyPr>
          <a:lstStyle/>
          <a:p>
            <a:pPr marL="5715" indent="-6350">
              <a:lnSpc>
                <a:spcPct val="110000"/>
              </a:lnSpc>
              <a:spcAft>
                <a:spcPts val="840"/>
              </a:spcAft>
            </a:pPr>
            <a:r>
              <a:rPr lang="en-IN" sz="1700" b="1" kern="0" dirty="0">
                <a:solidFill>
                  <a:srgbClr val="000000"/>
                </a:solidFill>
                <a:effectLst/>
                <a:latin typeface="Arial" panose="020B0604020202020204" pitchFamily="34" charset="0"/>
                <a:ea typeface="Arial" panose="020B0604020202020204" pitchFamily="34" charset="0"/>
              </a:rPr>
              <a:t>EXAMINATION AND EVALUATION PROCESS </a:t>
            </a:r>
          </a:p>
          <a:p>
            <a:pPr marL="342900" marR="3810" lvl="0" indent="-342900" fontAlgn="base">
              <a:lnSpc>
                <a:spcPct val="150000"/>
              </a:lnSpc>
              <a:spcAft>
                <a:spcPts val="25"/>
              </a:spcAft>
              <a:buClr>
                <a:srgbClr val="000000"/>
              </a:buClr>
              <a:buSzPts val="1200"/>
              <a:buFont typeface="Arial" panose="020B0604020202020204" pitchFamily="34" charset="0"/>
              <a:buChar char="•"/>
            </a:pPr>
            <a:r>
              <a:rPr lang="en-IN" sz="1700" u="none" strike="noStrike"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Dr.</a:t>
            </a: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V. </a:t>
            </a:r>
            <a:r>
              <a:rPr lang="en-IN" sz="1700" u="none" strike="noStrike"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Sugumaran</a:t>
            </a: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professor and Deputy controller of examinations addressed us about the examination and valuation process. </a:t>
            </a:r>
          </a:p>
          <a:p>
            <a:pPr marL="5715" indent="-6350">
              <a:lnSpc>
                <a:spcPct val="110000"/>
              </a:lnSpc>
              <a:spcAft>
                <a:spcPts val="1435"/>
              </a:spcAft>
            </a:pPr>
            <a:r>
              <a:rPr lang="en-IN" sz="1700" b="1" dirty="0">
                <a:solidFill>
                  <a:srgbClr val="000000"/>
                </a:solidFill>
                <a:effectLst/>
                <a:latin typeface="Arial" panose="020B0604020202020204" pitchFamily="34" charset="0"/>
                <a:ea typeface="Arial" panose="020B0604020202020204" pitchFamily="34" charset="0"/>
              </a:rPr>
              <a:t>COE Announcements:</a:t>
            </a:r>
            <a:r>
              <a:rPr lang="en-IN" sz="1700" dirty="0">
                <a:solidFill>
                  <a:srgbClr val="000000"/>
                </a:solidFill>
                <a:effectLst/>
                <a:latin typeface="Arial" panose="020B0604020202020204" pitchFamily="34" charset="0"/>
                <a:ea typeface="Arial" panose="020B0604020202020204" pitchFamily="34" charset="0"/>
              </a:rPr>
              <a:t> </a:t>
            </a:r>
          </a:p>
          <a:p>
            <a:pPr marL="342900" marR="3810" lvl="0" indent="-342900" fontAlgn="base">
              <a:lnSpc>
                <a:spcPct val="150000"/>
              </a:lnSpc>
              <a:spcAft>
                <a:spcPts val="25"/>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FAT schedule and other COE announcements are communicated to students through their official VIT mail. </a:t>
            </a:r>
          </a:p>
          <a:p>
            <a:pPr marL="342900" marR="3810" lvl="0" indent="-342900" fontAlgn="base">
              <a:lnSpc>
                <a:spcPct val="111000"/>
              </a:lnSpc>
              <a:spcAft>
                <a:spcPts val="555"/>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Students are strongly recommended to check their VIT mail regularly. </a:t>
            </a:r>
          </a:p>
          <a:p>
            <a:pPr marL="342900" marR="3810" lvl="0" indent="-342900" fontAlgn="base">
              <a:lnSpc>
                <a:spcPct val="150000"/>
              </a:lnSpc>
              <a:spcAft>
                <a:spcPts val="25"/>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Do’s and Don’ts during FAT exams will be communicated to the students, students are required to read the complete document. </a:t>
            </a:r>
          </a:p>
          <a:p>
            <a:pPr marL="342900" marR="3810" lvl="0" indent="-342900" fontAlgn="base">
              <a:lnSpc>
                <a:spcPct val="150000"/>
              </a:lnSpc>
              <a:spcAft>
                <a:spcPts val="25"/>
              </a:spcAft>
              <a:buClr>
                <a:srgbClr val="000000"/>
              </a:buClr>
              <a:buSzPts val="1200"/>
              <a:buFont typeface="Arial" panose="020B0604020202020204" pitchFamily="34" charset="0"/>
              <a:buChar char="•"/>
            </a:pPr>
            <a:r>
              <a:rPr lang="en-IN" sz="1700" b="1" dirty="0">
                <a:solidFill>
                  <a:srgbClr val="000000"/>
                </a:solidFill>
                <a:effectLst/>
                <a:latin typeface="Arial" panose="020B0604020202020204" pitchFamily="34" charset="0"/>
                <a:ea typeface="Arial" panose="020B0604020202020204" pitchFamily="34" charset="0"/>
              </a:rPr>
              <a:t>Exam Schedule </a:t>
            </a:r>
          </a:p>
          <a:p>
            <a:pPr marL="342900" marR="3810" lvl="0" indent="-342900" fontAlgn="base">
              <a:lnSpc>
                <a:spcPct val="111000"/>
              </a:lnSpc>
              <a:spcAft>
                <a:spcPts val="400"/>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Exams will be conducted based on slots (A to G). </a:t>
            </a:r>
          </a:p>
          <a:p>
            <a:pPr marL="342900" marR="3810" lvl="0" indent="-342900" fontAlgn="base">
              <a:lnSpc>
                <a:spcPct val="111000"/>
              </a:lnSpc>
              <a:spcAft>
                <a:spcPts val="325"/>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CAT will be conducted by Academics office and FAT will be conducted by </a:t>
            </a:r>
            <a:r>
              <a:rPr lang="en-IN" sz="1700" u="none" strike="noStrike"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CoE</a:t>
            </a: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office. </a:t>
            </a:r>
          </a:p>
          <a:p>
            <a:r>
              <a:rPr lang="en-IN" sz="1700" dirty="0">
                <a:solidFill>
                  <a:schemeClr val="bg1"/>
                </a:solidFill>
              </a:rPr>
              <a:t>About</a:t>
            </a:r>
            <a:r>
              <a:rPr lang="en-IN" sz="1700" b="1" dirty="0">
                <a:solidFill>
                  <a:srgbClr val="000000"/>
                </a:solidFill>
                <a:effectLst/>
                <a:latin typeface="Arial" panose="020B0604020202020204" pitchFamily="34" charset="0"/>
                <a:ea typeface="Arial" panose="020B0604020202020204" pitchFamily="34" charset="0"/>
              </a:rPr>
              <a:t> Eligibility for examination</a:t>
            </a:r>
          </a:p>
          <a:p>
            <a:r>
              <a:rPr lang="en-IN" sz="1700" b="1" dirty="0">
                <a:solidFill>
                  <a:srgbClr val="000000"/>
                </a:solidFill>
                <a:effectLst/>
                <a:latin typeface="Arial" panose="020B0604020202020204" pitchFamily="34" charset="0"/>
                <a:ea typeface="Arial" panose="020B0604020202020204" pitchFamily="34" charset="0"/>
              </a:rPr>
              <a:t>Grading: </a:t>
            </a:r>
            <a:endParaRPr lang="en-IN" sz="1700" dirty="0">
              <a:solidFill>
                <a:srgbClr val="000000"/>
              </a:solidFill>
              <a:effectLst/>
              <a:latin typeface="Arial" panose="020B0604020202020204" pitchFamily="34" charset="0"/>
              <a:ea typeface="Arial" panose="020B0604020202020204" pitchFamily="34" charset="0"/>
            </a:endParaRPr>
          </a:p>
          <a:p>
            <a:pPr marL="342900" marR="3810" lvl="0" indent="-342900" fontAlgn="base">
              <a:lnSpc>
                <a:spcPct val="111000"/>
              </a:lnSpc>
              <a:spcAft>
                <a:spcPts val="400"/>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Absolute grading: if the class strength is less than or equal to 10 students.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Relative grading: if class strength more than 10 students. </a:t>
            </a:r>
          </a:p>
          <a:p>
            <a:pPr marL="342900" marR="3810" lvl="0" indent="-342900" fontAlgn="base">
              <a:lnSpc>
                <a:spcPct val="111000"/>
              </a:lnSpc>
              <a:spcAft>
                <a:spcPts val="25"/>
              </a:spcAft>
              <a:buClr>
                <a:srgbClr val="000000"/>
              </a:buClr>
              <a:buSzPts val="1200"/>
              <a:buFont typeface="Arial" panose="020B0604020202020204" pitchFamily="34" charset="0"/>
              <a:buChar char="•"/>
            </a:pPr>
            <a:r>
              <a:rPr lang="en-IN" sz="1700" b="1" dirty="0">
                <a:solidFill>
                  <a:srgbClr val="000000"/>
                </a:solidFill>
                <a:effectLst/>
                <a:latin typeface="Arial" panose="020B0604020202020204" pitchFamily="34" charset="0"/>
                <a:ea typeface="Arial" panose="020B0604020202020204" pitchFamily="34" charset="0"/>
              </a:rPr>
              <a:t>CUMULATIVE GRADE POINT AVERAGE (CGPA): </a:t>
            </a:r>
            <a:r>
              <a:rPr lang="en-IN" sz="17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CGPA indicates the overall performance of a student from the time he/she joined the University to a specific semester. </a:t>
            </a:r>
          </a:p>
          <a:p>
            <a:pPr marL="466090" indent="-6350">
              <a:lnSpc>
                <a:spcPct val="107000"/>
              </a:lnSpc>
              <a:spcAft>
                <a:spcPts val="575"/>
              </a:spcAft>
            </a:pPr>
            <a:endParaRPr lang="en-IN" sz="1700" dirty="0">
              <a:solidFill>
                <a:srgbClr val="000000"/>
              </a:solidFill>
              <a:effectLst/>
              <a:latin typeface="Arial" panose="020B0604020202020204" pitchFamily="34" charset="0"/>
              <a:ea typeface="Arial" panose="020B0604020202020204" pitchFamily="34" charset="0"/>
            </a:endParaRPr>
          </a:p>
          <a:p>
            <a:endParaRPr lang="en-IN" sz="1700" dirty="0">
              <a:solidFill>
                <a:srgbClr val="000000"/>
              </a:solidFill>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313849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0433-4B2E-4E56-9A1D-D39BA5700850}"/>
              </a:ext>
            </a:extLst>
          </p:cNvPr>
          <p:cNvSpPr>
            <a:spLocks noGrp="1"/>
          </p:cNvSpPr>
          <p:nvPr>
            <p:ph type="title"/>
          </p:nvPr>
        </p:nvSpPr>
        <p:spPr>
          <a:xfrm>
            <a:off x="1141413" y="618518"/>
            <a:ext cx="9905998" cy="448281"/>
          </a:xfrm>
        </p:spPr>
        <p:txBody>
          <a:bodyPr>
            <a:normAutofit fontScale="90000"/>
          </a:bodyPr>
          <a:lstStyle/>
          <a:p>
            <a:r>
              <a:rPr lang="en-IN" sz="1800" b="1" dirty="0">
                <a:solidFill>
                  <a:srgbClr val="000000"/>
                </a:solidFill>
                <a:effectLst/>
                <a:latin typeface="Arial" panose="020B0604020202020204" pitchFamily="34" charset="0"/>
                <a:ea typeface="Arial" panose="020B0604020202020204" pitchFamily="34" charset="0"/>
              </a:rPr>
              <a:t>3</a:t>
            </a:r>
            <a:r>
              <a:rPr lang="en-IN" sz="1800" b="1" u="sng" dirty="0">
                <a:solidFill>
                  <a:srgbClr val="000000"/>
                </a:solidFill>
                <a:effectLst/>
                <a:uFill>
                  <a:solidFill>
                    <a:srgbClr val="000000"/>
                  </a:solidFill>
                </a:uFill>
                <a:latin typeface="Arial" panose="020B0604020202020204" pitchFamily="34" charset="0"/>
                <a:ea typeface="Arial" panose="020B0604020202020204" pitchFamily="34" charset="0"/>
              </a:rPr>
              <a:t>. Learning during the discipline specific programme</a:t>
            </a:r>
            <a:r>
              <a:rPr lang="en-IN" sz="1800" b="1" dirty="0">
                <a:solidFill>
                  <a:srgbClr val="000000"/>
                </a:solidFill>
                <a:effectLst/>
                <a:latin typeface="Arial" panose="020B0604020202020204" pitchFamily="34" charset="0"/>
                <a:ea typeface="Arial" panose="020B0604020202020204" pitchFamily="34" charset="0"/>
              </a:rPr>
              <a:t> </a:t>
            </a:r>
            <a:br>
              <a:rPr lang="en-IN" sz="1800" dirty="0">
                <a:solidFill>
                  <a:srgbClr val="000000"/>
                </a:solidFill>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2930E7D8-FE4E-4C67-9507-6B92D28B2231}"/>
              </a:ext>
            </a:extLst>
          </p:cNvPr>
          <p:cNvSpPr>
            <a:spLocks noGrp="1"/>
          </p:cNvSpPr>
          <p:nvPr>
            <p:ph idx="1"/>
          </p:nvPr>
        </p:nvSpPr>
        <p:spPr>
          <a:xfrm>
            <a:off x="1141412" y="939800"/>
            <a:ext cx="9905999" cy="4851401"/>
          </a:xfrm>
        </p:spPr>
        <p:txBody>
          <a:bodyPr/>
          <a:lstStyle/>
          <a:p>
            <a:pPr marL="0" indent="0">
              <a:buNone/>
            </a:pPr>
            <a:r>
              <a:rPr lang="en-IN" sz="1400" b="1" dirty="0">
                <a:solidFill>
                  <a:srgbClr val="000000"/>
                </a:solidFill>
                <a:effectLst/>
                <a:latin typeface="Arial" panose="020B0604020202020204" pitchFamily="34" charset="0"/>
                <a:ea typeface="Arial" panose="020B0604020202020204" pitchFamily="34" charset="0"/>
              </a:rPr>
              <a:t>ACADEMICS AT VIT Chennai  :</a:t>
            </a:r>
          </a:p>
          <a:p>
            <a:r>
              <a:rPr lang="en-IN" sz="1400" dirty="0">
                <a:solidFill>
                  <a:srgbClr val="000000"/>
                </a:solidFill>
                <a:effectLst/>
                <a:latin typeface="Arial" panose="020B0604020202020204" pitchFamily="34" charset="0"/>
                <a:ea typeface="Arial" panose="020B0604020202020204" pitchFamily="34" charset="0"/>
              </a:rPr>
              <a:t>The academics at VIT Chennai was discussed by Prof. A. </a:t>
            </a:r>
            <a:r>
              <a:rPr lang="en-IN" sz="1400" dirty="0" err="1">
                <a:solidFill>
                  <a:srgbClr val="000000"/>
                </a:solidFill>
                <a:effectLst/>
                <a:latin typeface="Arial" panose="020B0604020202020204" pitchFamily="34" charset="0"/>
                <a:ea typeface="Arial" panose="020B0604020202020204" pitchFamily="34" charset="0"/>
              </a:rPr>
              <a:t>Nayeemulla</a:t>
            </a:r>
            <a:r>
              <a:rPr lang="en-IN" sz="1400" dirty="0">
                <a:solidFill>
                  <a:srgbClr val="000000"/>
                </a:solidFill>
                <a:effectLst/>
                <a:latin typeface="Arial" panose="020B0604020202020204" pitchFamily="34" charset="0"/>
                <a:ea typeface="Arial" panose="020B0604020202020204" pitchFamily="34" charset="0"/>
              </a:rPr>
              <a:t> Khan(Dean Academics, VIT Chennai).Mr. </a:t>
            </a:r>
            <a:r>
              <a:rPr lang="en-IN" sz="1400" dirty="0" err="1">
                <a:solidFill>
                  <a:srgbClr val="000000"/>
                </a:solidFill>
                <a:effectLst/>
                <a:latin typeface="Arial" panose="020B0604020202020204" pitchFamily="34" charset="0"/>
                <a:ea typeface="Arial" panose="020B0604020202020204" pitchFamily="34" charset="0"/>
              </a:rPr>
              <a:t>Nayeemulla</a:t>
            </a:r>
            <a:r>
              <a:rPr lang="en-IN" sz="1400" dirty="0">
                <a:solidFill>
                  <a:srgbClr val="000000"/>
                </a:solidFill>
                <a:effectLst/>
                <a:latin typeface="Arial" panose="020B0604020202020204" pitchFamily="34" charset="0"/>
                <a:ea typeface="Arial" panose="020B0604020202020204" pitchFamily="34" charset="0"/>
              </a:rPr>
              <a:t> began by portraying the Academic calendar for the Fall 2021-22 semester. He had informed students about the CAT- I examination which is the first exam for freshers yet to commence from the 18th of October 2021.  </a:t>
            </a:r>
          </a:p>
          <a:p>
            <a:r>
              <a:rPr lang="en-IN" sz="1400" dirty="0">
                <a:solidFill>
                  <a:srgbClr val="000000"/>
                </a:solidFill>
                <a:effectLst/>
                <a:latin typeface="Arial" panose="020B0604020202020204" pitchFamily="34" charset="0"/>
                <a:ea typeface="Arial" panose="020B0604020202020204" pitchFamily="34" charset="0"/>
              </a:rPr>
              <a:t>Afterwards a sample programme credit structure of </a:t>
            </a:r>
            <a:r>
              <a:rPr lang="en-IN" sz="1400" dirty="0" err="1">
                <a:solidFill>
                  <a:srgbClr val="000000"/>
                </a:solidFill>
                <a:effectLst/>
                <a:latin typeface="Arial" panose="020B0604020202020204" pitchFamily="34" charset="0"/>
                <a:ea typeface="Arial" panose="020B0604020202020204" pitchFamily="34" charset="0"/>
              </a:rPr>
              <a:t>B.tech</a:t>
            </a:r>
            <a:r>
              <a:rPr lang="en-IN" sz="1400" dirty="0">
                <a:solidFill>
                  <a:srgbClr val="000000"/>
                </a:solidFill>
                <a:effectLst/>
                <a:latin typeface="Arial" panose="020B0604020202020204" pitchFamily="34" charset="0"/>
                <a:ea typeface="Arial" panose="020B0604020202020204" pitchFamily="34" charset="0"/>
              </a:rPr>
              <a:t> computer science course was discussed. Next, the different course types were discussed with courses being either theory only, lab only, </a:t>
            </a:r>
            <a:r>
              <a:rPr lang="en-IN" sz="1400" dirty="0" err="1">
                <a:solidFill>
                  <a:srgbClr val="000000"/>
                </a:solidFill>
                <a:effectLst/>
                <a:latin typeface="Arial" panose="020B0604020202020204" pitchFamily="34" charset="0"/>
                <a:ea typeface="Arial" panose="020B0604020202020204" pitchFamily="34" charset="0"/>
              </a:rPr>
              <a:t>theory+lab</a:t>
            </a:r>
            <a:r>
              <a:rPr lang="en-IN" sz="1400" dirty="0">
                <a:solidFill>
                  <a:srgbClr val="000000"/>
                </a:solidFill>
                <a:effectLst/>
                <a:latin typeface="Arial" panose="020B0604020202020204" pitchFamily="34" charset="0"/>
                <a:ea typeface="Arial" panose="020B0604020202020204" pitchFamily="34" charset="0"/>
              </a:rPr>
              <a:t> embedded or theory +tutorial. later, the credit system was explained. Students need a minimum of 16 credits each semester and can go all the way </a:t>
            </a:r>
            <a:r>
              <a:rPr lang="en-IN" sz="1400" dirty="0" err="1">
                <a:solidFill>
                  <a:srgbClr val="000000"/>
                </a:solidFill>
                <a:effectLst/>
                <a:latin typeface="Arial" panose="020B0604020202020204" pitchFamily="34" charset="0"/>
                <a:ea typeface="Arial" panose="020B0604020202020204" pitchFamily="34" charset="0"/>
              </a:rPr>
              <a:t>upto</a:t>
            </a:r>
            <a:r>
              <a:rPr lang="en-IN" sz="1400" dirty="0">
                <a:solidFill>
                  <a:srgbClr val="000000"/>
                </a:solidFill>
                <a:effectLst/>
                <a:latin typeface="Arial" panose="020B0604020202020204" pitchFamily="34" charset="0"/>
                <a:ea typeface="Arial" panose="020B0604020202020204" pitchFamily="34" charset="0"/>
              </a:rPr>
              <a:t> 27 credits. However if a student has a </a:t>
            </a:r>
            <a:r>
              <a:rPr lang="en-IN" sz="1400" dirty="0" err="1">
                <a:solidFill>
                  <a:srgbClr val="000000"/>
                </a:solidFill>
                <a:effectLst/>
                <a:latin typeface="Arial" panose="020B0604020202020204" pitchFamily="34" charset="0"/>
                <a:ea typeface="Arial" panose="020B0604020202020204" pitchFamily="34" charset="0"/>
              </a:rPr>
              <a:t>gpa</a:t>
            </a:r>
            <a:r>
              <a:rPr lang="en-IN" sz="1400" dirty="0">
                <a:solidFill>
                  <a:srgbClr val="000000"/>
                </a:solidFill>
                <a:effectLst/>
                <a:latin typeface="Arial" panose="020B0604020202020204" pitchFamily="34" charset="0"/>
                <a:ea typeface="Arial" panose="020B0604020202020204" pitchFamily="34" charset="0"/>
              </a:rPr>
              <a:t> of less than 4.0 he'll be advised to take 20 credits per semester.  </a:t>
            </a:r>
          </a:p>
          <a:p>
            <a:r>
              <a:rPr lang="en-IN" sz="1400" dirty="0">
                <a:solidFill>
                  <a:srgbClr val="000000"/>
                </a:solidFill>
                <a:effectLst/>
                <a:latin typeface="Arial" panose="020B0604020202020204" pitchFamily="34" charset="0"/>
                <a:ea typeface="Arial" panose="020B0604020202020204" pitchFamily="34" charset="0"/>
              </a:rPr>
              <a:t>Attendance at VIT Chennai is compulsory and student are allowed to attend the final assessment if they have 75% of attendance in the semester. 100% attendance is recommended and will be rewarded.</a:t>
            </a:r>
            <a:endParaRPr lang="en-IN" sz="1400" dirty="0"/>
          </a:p>
        </p:txBody>
      </p:sp>
      <p:pic>
        <p:nvPicPr>
          <p:cNvPr id="4" name="Picture 3">
            <a:extLst>
              <a:ext uri="{FF2B5EF4-FFF2-40B4-BE49-F238E27FC236}">
                <a16:creationId xmlns:a16="http://schemas.microsoft.com/office/drawing/2014/main" id="{FC56402F-AD9D-462D-AE74-9C83046BD85C}"/>
              </a:ext>
            </a:extLst>
          </p:cNvPr>
          <p:cNvPicPr/>
          <p:nvPr/>
        </p:nvPicPr>
        <p:blipFill>
          <a:blip r:embed="rId2"/>
          <a:stretch>
            <a:fillRect/>
          </a:stretch>
        </p:blipFill>
        <p:spPr>
          <a:xfrm>
            <a:off x="884871" y="4064000"/>
            <a:ext cx="3945255" cy="2393950"/>
          </a:xfrm>
          <a:prstGeom prst="rect">
            <a:avLst/>
          </a:prstGeom>
        </p:spPr>
      </p:pic>
      <p:pic>
        <p:nvPicPr>
          <p:cNvPr id="5" name="Picture 4">
            <a:extLst>
              <a:ext uri="{FF2B5EF4-FFF2-40B4-BE49-F238E27FC236}">
                <a16:creationId xmlns:a16="http://schemas.microsoft.com/office/drawing/2014/main" id="{60FDC1F2-4B86-4FCC-98A1-C6AD19BE350A}"/>
              </a:ext>
            </a:extLst>
          </p:cNvPr>
          <p:cNvPicPr/>
          <p:nvPr/>
        </p:nvPicPr>
        <p:blipFill>
          <a:blip r:embed="rId3"/>
          <a:stretch>
            <a:fillRect/>
          </a:stretch>
        </p:blipFill>
        <p:spPr>
          <a:xfrm>
            <a:off x="6190297" y="3975100"/>
            <a:ext cx="5043805" cy="2482850"/>
          </a:xfrm>
          <a:prstGeom prst="rect">
            <a:avLst/>
          </a:prstGeom>
        </p:spPr>
      </p:pic>
    </p:spTree>
    <p:extLst>
      <p:ext uri="{BB962C8B-B14F-4D97-AF65-F5344CB8AC3E}">
        <p14:creationId xmlns:p14="http://schemas.microsoft.com/office/powerpoint/2010/main" val="40430801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162</TotalTime>
  <Words>1798</Words>
  <Application>Microsoft Office PowerPoint</Application>
  <PresentationFormat>Widescreen</PresentationFormat>
  <Paragraphs>106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ArialMT</vt:lpstr>
      <vt:lpstr>Calibri</vt:lpstr>
      <vt:lpstr>Comic Sans MS</vt:lpstr>
      <vt:lpstr>Tw Cen MT</vt:lpstr>
      <vt:lpstr>Circuit</vt:lpstr>
      <vt:lpstr>Report on the Activities Involved and Observations Made During the Induction Programme   </vt:lpstr>
      <vt:lpstr>                                                                                                     Declaration   I, Mr. / Ms. _KALYAN CHAKRAVARTHY (21BAI1759), hereby declare that the report submitted by me, as a partial fulfilment of the course on ‘Introduction to Engineering (BCSE103N)’ registered during Fall Semester 2021 – 22, is a record of the activities involved and the observations made by me during the induction programme during September 2021 – October 2021.  To the best of my knowledge, this document has been prepared by me keeping in mind the professional ethics and has not been copied either in part or in full.    Date:27-12-2021                                                               Signature of the Student   Place: ANDHRA PRADESH(PRAKASAM)      </vt:lpstr>
      <vt:lpstr>                                      1) DETAILS ON ACTIVITIES INVOLVED DURING THE INDUCTION </vt:lpstr>
      <vt:lpstr>PowerPoint Presentation</vt:lpstr>
      <vt:lpstr>Day 2:</vt:lpstr>
      <vt:lpstr>PowerPoint Presentation</vt:lpstr>
      <vt:lpstr>                       </vt:lpstr>
      <vt:lpstr>2. Learning during the general induction programme   </vt:lpstr>
      <vt:lpstr>3. Learning during the discipline specific programme  </vt:lpstr>
      <vt:lpstr>4)Learning from the Institutional Website  </vt:lpstr>
      <vt:lpstr>PowerPoint Presentation</vt:lpstr>
      <vt:lpstr>5)Learnings from Do it yourself activities</vt:lpstr>
      <vt:lpstr>PowerPoint Presentation</vt:lpstr>
      <vt:lpstr>6)ANY OTHER GENERAL OBSERVATIONS</vt:lpstr>
      <vt:lpstr>7)Initial learnings and opportunities for self-development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on the Activities Involved and Observations Made During the Induction Programme</dc:title>
  <dc:creator>KALYAN CHAKRAVARTHY Y</dc:creator>
  <cp:lastModifiedBy>KALYAN CHAKRAVARTHY Y</cp:lastModifiedBy>
  <cp:revision>14</cp:revision>
  <dcterms:created xsi:type="dcterms:W3CDTF">2021-12-30T07:08:37Z</dcterms:created>
  <dcterms:modified xsi:type="dcterms:W3CDTF">2023-12-03T11:11:18Z</dcterms:modified>
</cp:coreProperties>
</file>